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9"/>
  </p:notesMasterIdLst>
  <p:handoutMasterIdLst>
    <p:handoutMasterId r:id="rId20"/>
  </p:handoutMasterIdLst>
  <p:sldIdLst>
    <p:sldId id="256" r:id="rId2"/>
    <p:sldId id="293" r:id="rId3"/>
    <p:sldId id="258" r:id="rId4"/>
    <p:sldId id="272" r:id="rId5"/>
    <p:sldId id="294" r:id="rId6"/>
    <p:sldId id="306" r:id="rId7"/>
    <p:sldId id="262" r:id="rId8"/>
    <p:sldId id="302" r:id="rId9"/>
    <p:sldId id="295" r:id="rId10"/>
    <p:sldId id="296" r:id="rId11"/>
    <p:sldId id="303" r:id="rId12"/>
    <p:sldId id="297" r:id="rId13"/>
    <p:sldId id="298" r:id="rId14"/>
    <p:sldId id="299" r:id="rId15"/>
    <p:sldId id="300" r:id="rId16"/>
    <p:sldId id="305" r:id="rId17"/>
    <p:sldId id="29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72B"/>
    <a:srgbClr val="D51F2C"/>
    <a:srgbClr val="363E4A"/>
    <a:srgbClr val="CB1C28"/>
    <a:srgbClr val="161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6"/>
    <p:restoredTop sz="93791"/>
  </p:normalViewPr>
  <p:slideViewPr>
    <p:cSldViewPr snapToGrid="0" snapToObjects="1">
      <p:cViewPr varScale="1">
        <p:scale>
          <a:sx n="89" d="100"/>
          <a:sy n="89" d="100"/>
        </p:scale>
        <p:origin x="1600" y="160"/>
      </p:cViewPr>
      <p:guideLst/>
    </p:cSldViewPr>
  </p:slideViewPr>
  <p:notesTextViewPr>
    <p:cViewPr>
      <p:scale>
        <a:sx n="1" d="1"/>
        <a:sy n="1" d="1"/>
      </p:scale>
      <p:origin x="0" y="0"/>
    </p:cViewPr>
  </p:notesTextViewPr>
  <p:sorterViewPr>
    <p:cViewPr>
      <p:scale>
        <a:sx n="120" d="100"/>
        <a:sy n="120" d="100"/>
      </p:scale>
      <p:origin x="0" y="-4485"/>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83C48-E8FA-D746-9101-57BC3ADECFE3}" type="doc">
      <dgm:prSet loTypeId="urn:microsoft.com/office/officeart/2005/8/layout/process1" loCatId="process" qsTypeId="urn:microsoft.com/office/officeart/2005/8/quickstyle/simple4" qsCatId="simple" csTypeId="urn:microsoft.com/office/officeart/2005/8/colors/accent1_2" csCatId="accent1" phldr="1"/>
      <dgm:spPr/>
    </dgm:pt>
    <dgm:pt modelId="{41DB13C4-C3D9-F640-B44C-A075B61A7C22}">
      <dgm:prSet phldrT="[Text]"/>
      <dgm:spPr/>
      <dgm:t>
        <a:bodyPr/>
        <a:lstStyle/>
        <a:p>
          <a:r>
            <a:rPr lang="en-US" dirty="0" smtClean="0"/>
            <a:t>Defining the role</a:t>
          </a:r>
          <a:endParaRPr lang="en-US" dirty="0"/>
        </a:p>
      </dgm:t>
    </dgm:pt>
    <dgm:pt modelId="{A37C85F1-865C-3C4D-A61A-E638189DC4FD}" type="parTrans" cxnId="{A7C91F67-0878-1E4E-8DFB-03F59E418486}">
      <dgm:prSet/>
      <dgm:spPr/>
      <dgm:t>
        <a:bodyPr/>
        <a:lstStyle/>
        <a:p>
          <a:endParaRPr lang="en-US"/>
        </a:p>
      </dgm:t>
    </dgm:pt>
    <dgm:pt modelId="{8072BCA6-7BFC-7640-8D7A-1A439D9F8D78}" type="sibTrans" cxnId="{A7C91F67-0878-1E4E-8DFB-03F59E418486}">
      <dgm:prSet/>
      <dgm:spPr/>
      <dgm:t>
        <a:bodyPr/>
        <a:lstStyle/>
        <a:p>
          <a:endParaRPr lang="en-US"/>
        </a:p>
      </dgm:t>
    </dgm:pt>
    <dgm:pt modelId="{6C299D72-9695-3F4E-98AD-1D7FC934CFE9}">
      <dgm:prSet phldrT="[Text]"/>
      <dgm:spPr/>
      <dgm:t>
        <a:bodyPr/>
        <a:lstStyle/>
        <a:p>
          <a:r>
            <a:rPr lang="en-US" dirty="0" smtClean="0"/>
            <a:t>Selecting decision makers</a:t>
          </a:r>
          <a:endParaRPr lang="en-US" dirty="0"/>
        </a:p>
      </dgm:t>
    </dgm:pt>
    <dgm:pt modelId="{B041B7EA-9BAA-9643-84D9-B4F5D7764809}" type="parTrans" cxnId="{06D0C961-CEB4-484D-AA2F-541C645C8D8D}">
      <dgm:prSet/>
      <dgm:spPr/>
      <dgm:t>
        <a:bodyPr/>
        <a:lstStyle/>
        <a:p>
          <a:endParaRPr lang="en-US"/>
        </a:p>
      </dgm:t>
    </dgm:pt>
    <dgm:pt modelId="{5CA41485-6CC7-B748-9FEB-11CEA98BAF1C}" type="sibTrans" cxnId="{06D0C961-CEB4-484D-AA2F-541C645C8D8D}">
      <dgm:prSet/>
      <dgm:spPr/>
      <dgm:t>
        <a:bodyPr/>
        <a:lstStyle/>
        <a:p>
          <a:endParaRPr lang="en-US"/>
        </a:p>
      </dgm:t>
    </dgm:pt>
    <dgm:pt modelId="{7A2BB969-04C2-3B42-B61B-9080344C67CD}">
      <dgm:prSet phldrT="[Text]"/>
      <dgm:spPr/>
      <dgm:t>
        <a:bodyPr/>
        <a:lstStyle/>
        <a:p>
          <a:r>
            <a:rPr lang="en-US" dirty="0" smtClean="0"/>
            <a:t>Attraction</a:t>
          </a:r>
          <a:endParaRPr lang="en-US" dirty="0"/>
        </a:p>
      </dgm:t>
    </dgm:pt>
    <dgm:pt modelId="{E03E4A9D-2361-844E-B893-F20888B57683}" type="parTrans" cxnId="{FCF9640E-D6B1-AF4E-9888-5908B2D9790F}">
      <dgm:prSet/>
      <dgm:spPr/>
      <dgm:t>
        <a:bodyPr/>
        <a:lstStyle/>
        <a:p>
          <a:endParaRPr lang="en-US"/>
        </a:p>
      </dgm:t>
    </dgm:pt>
    <dgm:pt modelId="{EB28C904-7F80-204D-B801-C96219A62C56}" type="sibTrans" cxnId="{FCF9640E-D6B1-AF4E-9888-5908B2D9790F}">
      <dgm:prSet/>
      <dgm:spPr/>
      <dgm:t>
        <a:bodyPr/>
        <a:lstStyle/>
        <a:p>
          <a:endParaRPr lang="en-US"/>
        </a:p>
      </dgm:t>
    </dgm:pt>
    <dgm:pt modelId="{23F7CF26-EEF9-2041-9840-E124F03DB723}">
      <dgm:prSet/>
      <dgm:spPr/>
      <dgm:t>
        <a:bodyPr/>
        <a:lstStyle/>
        <a:p>
          <a:r>
            <a:rPr lang="en-US" dirty="0" smtClean="0"/>
            <a:t>Screening</a:t>
          </a:r>
          <a:endParaRPr lang="en-US" dirty="0"/>
        </a:p>
      </dgm:t>
    </dgm:pt>
    <dgm:pt modelId="{F981B13A-DA11-A648-9C0E-1D8FFE0C93E7}" type="parTrans" cxnId="{2C9871E5-C9F1-AB49-ADFA-C206EABCCBA6}">
      <dgm:prSet/>
      <dgm:spPr/>
      <dgm:t>
        <a:bodyPr/>
        <a:lstStyle/>
        <a:p>
          <a:endParaRPr lang="en-US"/>
        </a:p>
      </dgm:t>
    </dgm:pt>
    <dgm:pt modelId="{3ABCFED2-F4CF-244D-8F15-87A760D5BEEB}" type="sibTrans" cxnId="{2C9871E5-C9F1-AB49-ADFA-C206EABCCBA6}">
      <dgm:prSet/>
      <dgm:spPr/>
      <dgm:t>
        <a:bodyPr/>
        <a:lstStyle/>
        <a:p>
          <a:endParaRPr lang="en-US"/>
        </a:p>
      </dgm:t>
    </dgm:pt>
    <dgm:pt modelId="{761A4D2B-40F9-6D4D-9E97-02BCCB249680}">
      <dgm:prSet/>
      <dgm:spPr/>
      <dgm:t>
        <a:bodyPr/>
        <a:lstStyle/>
        <a:p>
          <a:r>
            <a:rPr lang="en-US" dirty="0" smtClean="0"/>
            <a:t>Shortlisting</a:t>
          </a:r>
          <a:endParaRPr lang="en-US" dirty="0"/>
        </a:p>
      </dgm:t>
    </dgm:pt>
    <dgm:pt modelId="{E6990B04-38DF-5B43-8427-9D742674F1A1}" type="parTrans" cxnId="{5EC2E45C-EB33-E44F-B3AF-35A289639BE2}">
      <dgm:prSet/>
      <dgm:spPr/>
      <dgm:t>
        <a:bodyPr/>
        <a:lstStyle/>
        <a:p>
          <a:endParaRPr lang="en-US"/>
        </a:p>
      </dgm:t>
    </dgm:pt>
    <dgm:pt modelId="{FDD74CEC-067E-524B-91C1-F2A10B85E954}" type="sibTrans" cxnId="{5EC2E45C-EB33-E44F-B3AF-35A289639BE2}">
      <dgm:prSet/>
      <dgm:spPr/>
      <dgm:t>
        <a:bodyPr/>
        <a:lstStyle/>
        <a:p>
          <a:endParaRPr lang="en-US"/>
        </a:p>
      </dgm:t>
    </dgm:pt>
    <dgm:pt modelId="{FAED7508-3CEB-1049-9F0C-ACB52D049456}" type="pres">
      <dgm:prSet presAssocID="{06C83C48-E8FA-D746-9101-57BC3ADECFE3}" presName="Name0" presStyleCnt="0">
        <dgm:presLayoutVars>
          <dgm:dir/>
          <dgm:resizeHandles val="exact"/>
        </dgm:presLayoutVars>
      </dgm:prSet>
      <dgm:spPr/>
    </dgm:pt>
    <dgm:pt modelId="{0C250498-13C4-E542-94E5-9CCE1FB4ED84}" type="pres">
      <dgm:prSet presAssocID="{41DB13C4-C3D9-F640-B44C-A075B61A7C22}" presName="node" presStyleLbl="node1" presStyleIdx="0" presStyleCnt="5">
        <dgm:presLayoutVars>
          <dgm:bulletEnabled val="1"/>
        </dgm:presLayoutVars>
      </dgm:prSet>
      <dgm:spPr/>
      <dgm:t>
        <a:bodyPr/>
        <a:lstStyle/>
        <a:p>
          <a:endParaRPr lang="en-US"/>
        </a:p>
      </dgm:t>
    </dgm:pt>
    <dgm:pt modelId="{982545C4-480D-834E-8201-492E5FA5E4E8}" type="pres">
      <dgm:prSet presAssocID="{8072BCA6-7BFC-7640-8D7A-1A439D9F8D78}" presName="sibTrans" presStyleLbl="sibTrans2D1" presStyleIdx="0" presStyleCnt="4"/>
      <dgm:spPr/>
      <dgm:t>
        <a:bodyPr/>
        <a:lstStyle/>
        <a:p>
          <a:endParaRPr lang="en-US"/>
        </a:p>
      </dgm:t>
    </dgm:pt>
    <dgm:pt modelId="{3EF6E2C3-B5CF-9F48-8A2D-4E7E8693BA2D}" type="pres">
      <dgm:prSet presAssocID="{8072BCA6-7BFC-7640-8D7A-1A439D9F8D78}" presName="connectorText" presStyleLbl="sibTrans2D1" presStyleIdx="0" presStyleCnt="4"/>
      <dgm:spPr/>
      <dgm:t>
        <a:bodyPr/>
        <a:lstStyle/>
        <a:p>
          <a:endParaRPr lang="en-US"/>
        </a:p>
      </dgm:t>
    </dgm:pt>
    <dgm:pt modelId="{AC9281FE-63AA-4A4D-B844-90050231D111}" type="pres">
      <dgm:prSet presAssocID="{6C299D72-9695-3F4E-98AD-1D7FC934CFE9}" presName="node" presStyleLbl="node1" presStyleIdx="1" presStyleCnt="5">
        <dgm:presLayoutVars>
          <dgm:bulletEnabled val="1"/>
        </dgm:presLayoutVars>
      </dgm:prSet>
      <dgm:spPr/>
      <dgm:t>
        <a:bodyPr/>
        <a:lstStyle/>
        <a:p>
          <a:endParaRPr lang="en-US"/>
        </a:p>
      </dgm:t>
    </dgm:pt>
    <dgm:pt modelId="{77F7C93C-F05D-8C47-9D71-FDCA8134DCF6}" type="pres">
      <dgm:prSet presAssocID="{5CA41485-6CC7-B748-9FEB-11CEA98BAF1C}" presName="sibTrans" presStyleLbl="sibTrans2D1" presStyleIdx="1" presStyleCnt="4"/>
      <dgm:spPr/>
      <dgm:t>
        <a:bodyPr/>
        <a:lstStyle/>
        <a:p>
          <a:endParaRPr lang="en-US"/>
        </a:p>
      </dgm:t>
    </dgm:pt>
    <dgm:pt modelId="{41673EF2-A7A3-BC43-809B-C51E56516027}" type="pres">
      <dgm:prSet presAssocID="{5CA41485-6CC7-B748-9FEB-11CEA98BAF1C}" presName="connectorText" presStyleLbl="sibTrans2D1" presStyleIdx="1" presStyleCnt="4"/>
      <dgm:spPr/>
      <dgm:t>
        <a:bodyPr/>
        <a:lstStyle/>
        <a:p>
          <a:endParaRPr lang="en-US"/>
        </a:p>
      </dgm:t>
    </dgm:pt>
    <dgm:pt modelId="{37BB7707-C0E9-BD4A-86B7-CAE582CE1F4D}" type="pres">
      <dgm:prSet presAssocID="{7A2BB969-04C2-3B42-B61B-9080344C67CD}" presName="node" presStyleLbl="node1" presStyleIdx="2" presStyleCnt="5">
        <dgm:presLayoutVars>
          <dgm:bulletEnabled val="1"/>
        </dgm:presLayoutVars>
      </dgm:prSet>
      <dgm:spPr/>
      <dgm:t>
        <a:bodyPr/>
        <a:lstStyle/>
        <a:p>
          <a:endParaRPr lang="en-US"/>
        </a:p>
      </dgm:t>
    </dgm:pt>
    <dgm:pt modelId="{33691198-B7F2-1F4D-95CE-9D2B6198B5D5}" type="pres">
      <dgm:prSet presAssocID="{EB28C904-7F80-204D-B801-C96219A62C56}" presName="sibTrans" presStyleLbl="sibTrans2D1" presStyleIdx="2" presStyleCnt="4"/>
      <dgm:spPr/>
      <dgm:t>
        <a:bodyPr/>
        <a:lstStyle/>
        <a:p>
          <a:endParaRPr lang="en-US"/>
        </a:p>
      </dgm:t>
    </dgm:pt>
    <dgm:pt modelId="{7E143501-76B9-7847-8492-34A058D51DAA}" type="pres">
      <dgm:prSet presAssocID="{EB28C904-7F80-204D-B801-C96219A62C56}" presName="connectorText" presStyleLbl="sibTrans2D1" presStyleIdx="2" presStyleCnt="4"/>
      <dgm:spPr/>
      <dgm:t>
        <a:bodyPr/>
        <a:lstStyle/>
        <a:p>
          <a:endParaRPr lang="en-US"/>
        </a:p>
      </dgm:t>
    </dgm:pt>
    <dgm:pt modelId="{AE0F88CE-D06D-AD46-86A7-5F0435611C56}" type="pres">
      <dgm:prSet presAssocID="{23F7CF26-EEF9-2041-9840-E124F03DB723}" presName="node" presStyleLbl="node1" presStyleIdx="3" presStyleCnt="5">
        <dgm:presLayoutVars>
          <dgm:bulletEnabled val="1"/>
        </dgm:presLayoutVars>
      </dgm:prSet>
      <dgm:spPr/>
      <dgm:t>
        <a:bodyPr/>
        <a:lstStyle/>
        <a:p>
          <a:endParaRPr lang="en-US"/>
        </a:p>
      </dgm:t>
    </dgm:pt>
    <dgm:pt modelId="{B842946C-FB5C-C94F-B7F3-41DC6DC768DD}" type="pres">
      <dgm:prSet presAssocID="{3ABCFED2-F4CF-244D-8F15-87A760D5BEEB}" presName="sibTrans" presStyleLbl="sibTrans2D1" presStyleIdx="3" presStyleCnt="4"/>
      <dgm:spPr/>
      <dgm:t>
        <a:bodyPr/>
        <a:lstStyle/>
        <a:p>
          <a:endParaRPr lang="en-US"/>
        </a:p>
      </dgm:t>
    </dgm:pt>
    <dgm:pt modelId="{D9E2D6F8-526F-6143-B62B-FBF8CAE76486}" type="pres">
      <dgm:prSet presAssocID="{3ABCFED2-F4CF-244D-8F15-87A760D5BEEB}" presName="connectorText" presStyleLbl="sibTrans2D1" presStyleIdx="3" presStyleCnt="4"/>
      <dgm:spPr/>
      <dgm:t>
        <a:bodyPr/>
        <a:lstStyle/>
        <a:p>
          <a:endParaRPr lang="en-US"/>
        </a:p>
      </dgm:t>
    </dgm:pt>
    <dgm:pt modelId="{7C22CD47-B892-F642-9121-4909D83BE50F}" type="pres">
      <dgm:prSet presAssocID="{761A4D2B-40F9-6D4D-9E97-02BCCB249680}" presName="node" presStyleLbl="node1" presStyleIdx="4" presStyleCnt="5">
        <dgm:presLayoutVars>
          <dgm:bulletEnabled val="1"/>
        </dgm:presLayoutVars>
      </dgm:prSet>
      <dgm:spPr/>
      <dgm:t>
        <a:bodyPr/>
        <a:lstStyle/>
        <a:p>
          <a:endParaRPr lang="en-US"/>
        </a:p>
      </dgm:t>
    </dgm:pt>
  </dgm:ptLst>
  <dgm:cxnLst>
    <dgm:cxn modelId="{2C9871E5-C9F1-AB49-ADFA-C206EABCCBA6}" srcId="{06C83C48-E8FA-D746-9101-57BC3ADECFE3}" destId="{23F7CF26-EEF9-2041-9840-E124F03DB723}" srcOrd="3" destOrd="0" parTransId="{F981B13A-DA11-A648-9C0E-1D8FFE0C93E7}" sibTransId="{3ABCFED2-F4CF-244D-8F15-87A760D5BEEB}"/>
    <dgm:cxn modelId="{5EC2E45C-EB33-E44F-B3AF-35A289639BE2}" srcId="{06C83C48-E8FA-D746-9101-57BC3ADECFE3}" destId="{761A4D2B-40F9-6D4D-9E97-02BCCB249680}" srcOrd="4" destOrd="0" parTransId="{E6990B04-38DF-5B43-8427-9D742674F1A1}" sibTransId="{FDD74CEC-067E-524B-91C1-F2A10B85E954}"/>
    <dgm:cxn modelId="{EF70F039-F9A6-A143-9204-8AF8ECCDB00C}" type="presOf" srcId="{8072BCA6-7BFC-7640-8D7A-1A439D9F8D78}" destId="{3EF6E2C3-B5CF-9F48-8A2D-4E7E8693BA2D}" srcOrd="1" destOrd="0" presId="urn:microsoft.com/office/officeart/2005/8/layout/process1"/>
    <dgm:cxn modelId="{06D0C961-CEB4-484D-AA2F-541C645C8D8D}" srcId="{06C83C48-E8FA-D746-9101-57BC3ADECFE3}" destId="{6C299D72-9695-3F4E-98AD-1D7FC934CFE9}" srcOrd="1" destOrd="0" parTransId="{B041B7EA-9BAA-9643-84D9-B4F5D7764809}" sibTransId="{5CA41485-6CC7-B748-9FEB-11CEA98BAF1C}"/>
    <dgm:cxn modelId="{5252875A-EEBA-174F-8C49-67DF8D5F590D}" type="presOf" srcId="{06C83C48-E8FA-D746-9101-57BC3ADECFE3}" destId="{FAED7508-3CEB-1049-9F0C-ACB52D049456}" srcOrd="0" destOrd="0" presId="urn:microsoft.com/office/officeart/2005/8/layout/process1"/>
    <dgm:cxn modelId="{FBD3E3D3-4C1E-0946-9D63-88C86E21AF0A}" type="presOf" srcId="{6C299D72-9695-3F4E-98AD-1D7FC934CFE9}" destId="{AC9281FE-63AA-4A4D-B844-90050231D111}" srcOrd="0" destOrd="0" presId="urn:microsoft.com/office/officeart/2005/8/layout/process1"/>
    <dgm:cxn modelId="{36C56F8F-7163-9B4B-B71E-C130B142B829}" type="presOf" srcId="{7A2BB969-04C2-3B42-B61B-9080344C67CD}" destId="{37BB7707-C0E9-BD4A-86B7-CAE582CE1F4D}" srcOrd="0" destOrd="0" presId="urn:microsoft.com/office/officeart/2005/8/layout/process1"/>
    <dgm:cxn modelId="{FCB6A52F-9A22-224D-AF2F-AE2E71267BE4}" type="presOf" srcId="{EB28C904-7F80-204D-B801-C96219A62C56}" destId="{7E143501-76B9-7847-8492-34A058D51DAA}" srcOrd="1" destOrd="0" presId="urn:microsoft.com/office/officeart/2005/8/layout/process1"/>
    <dgm:cxn modelId="{5DF1046E-ACE2-C747-8E22-3876D54CC359}" type="presOf" srcId="{3ABCFED2-F4CF-244D-8F15-87A760D5BEEB}" destId="{D9E2D6F8-526F-6143-B62B-FBF8CAE76486}" srcOrd="1" destOrd="0" presId="urn:microsoft.com/office/officeart/2005/8/layout/process1"/>
    <dgm:cxn modelId="{C057AF8F-01BC-B744-90A7-2779C148E140}" type="presOf" srcId="{8072BCA6-7BFC-7640-8D7A-1A439D9F8D78}" destId="{982545C4-480D-834E-8201-492E5FA5E4E8}" srcOrd="0" destOrd="0" presId="urn:microsoft.com/office/officeart/2005/8/layout/process1"/>
    <dgm:cxn modelId="{A7C91F67-0878-1E4E-8DFB-03F59E418486}" srcId="{06C83C48-E8FA-D746-9101-57BC3ADECFE3}" destId="{41DB13C4-C3D9-F640-B44C-A075B61A7C22}" srcOrd="0" destOrd="0" parTransId="{A37C85F1-865C-3C4D-A61A-E638189DC4FD}" sibTransId="{8072BCA6-7BFC-7640-8D7A-1A439D9F8D78}"/>
    <dgm:cxn modelId="{5F5807E9-F49A-1946-A240-3775337F90F0}" type="presOf" srcId="{5CA41485-6CC7-B748-9FEB-11CEA98BAF1C}" destId="{41673EF2-A7A3-BC43-809B-C51E56516027}" srcOrd="1" destOrd="0" presId="urn:microsoft.com/office/officeart/2005/8/layout/process1"/>
    <dgm:cxn modelId="{16B4F7EB-D375-B14C-A5BE-8DFB50AAA257}" type="presOf" srcId="{761A4D2B-40F9-6D4D-9E97-02BCCB249680}" destId="{7C22CD47-B892-F642-9121-4909D83BE50F}" srcOrd="0" destOrd="0" presId="urn:microsoft.com/office/officeart/2005/8/layout/process1"/>
    <dgm:cxn modelId="{29168EFC-0A46-8947-9ECB-6DE0AED18B98}" type="presOf" srcId="{EB28C904-7F80-204D-B801-C96219A62C56}" destId="{33691198-B7F2-1F4D-95CE-9D2B6198B5D5}" srcOrd="0" destOrd="0" presId="urn:microsoft.com/office/officeart/2005/8/layout/process1"/>
    <dgm:cxn modelId="{CC1FE846-2B64-A943-AD58-05355E73FEEC}" type="presOf" srcId="{3ABCFED2-F4CF-244D-8F15-87A760D5BEEB}" destId="{B842946C-FB5C-C94F-B7F3-41DC6DC768DD}" srcOrd="0" destOrd="0" presId="urn:microsoft.com/office/officeart/2005/8/layout/process1"/>
    <dgm:cxn modelId="{1A7B9537-DDA8-B84B-AC7B-946D86685A30}" type="presOf" srcId="{5CA41485-6CC7-B748-9FEB-11CEA98BAF1C}" destId="{77F7C93C-F05D-8C47-9D71-FDCA8134DCF6}" srcOrd="0" destOrd="0" presId="urn:microsoft.com/office/officeart/2005/8/layout/process1"/>
    <dgm:cxn modelId="{1F60EE25-EDCB-5545-91AD-1C2437CD8E26}" type="presOf" srcId="{41DB13C4-C3D9-F640-B44C-A075B61A7C22}" destId="{0C250498-13C4-E542-94E5-9CCE1FB4ED84}" srcOrd="0" destOrd="0" presId="urn:microsoft.com/office/officeart/2005/8/layout/process1"/>
    <dgm:cxn modelId="{FCF9640E-D6B1-AF4E-9888-5908B2D9790F}" srcId="{06C83C48-E8FA-D746-9101-57BC3ADECFE3}" destId="{7A2BB969-04C2-3B42-B61B-9080344C67CD}" srcOrd="2" destOrd="0" parTransId="{E03E4A9D-2361-844E-B893-F20888B57683}" sibTransId="{EB28C904-7F80-204D-B801-C96219A62C56}"/>
    <dgm:cxn modelId="{409D2886-DEF2-E442-8131-15BFC4282578}" type="presOf" srcId="{23F7CF26-EEF9-2041-9840-E124F03DB723}" destId="{AE0F88CE-D06D-AD46-86A7-5F0435611C56}" srcOrd="0" destOrd="0" presId="urn:microsoft.com/office/officeart/2005/8/layout/process1"/>
    <dgm:cxn modelId="{9E671F38-6B47-4547-BCF1-FFD4EA235FE3}" type="presParOf" srcId="{FAED7508-3CEB-1049-9F0C-ACB52D049456}" destId="{0C250498-13C4-E542-94E5-9CCE1FB4ED84}" srcOrd="0" destOrd="0" presId="urn:microsoft.com/office/officeart/2005/8/layout/process1"/>
    <dgm:cxn modelId="{77EA4D69-29D1-BD49-A27C-B9F814086EAD}" type="presParOf" srcId="{FAED7508-3CEB-1049-9F0C-ACB52D049456}" destId="{982545C4-480D-834E-8201-492E5FA5E4E8}" srcOrd="1" destOrd="0" presId="urn:microsoft.com/office/officeart/2005/8/layout/process1"/>
    <dgm:cxn modelId="{226DD7A7-38BE-E44A-A615-74396A198114}" type="presParOf" srcId="{982545C4-480D-834E-8201-492E5FA5E4E8}" destId="{3EF6E2C3-B5CF-9F48-8A2D-4E7E8693BA2D}" srcOrd="0" destOrd="0" presId="urn:microsoft.com/office/officeart/2005/8/layout/process1"/>
    <dgm:cxn modelId="{307E9A35-7866-7147-BE1F-317124B28F45}" type="presParOf" srcId="{FAED7508-3CEB-1049-9F0C-ACB52D049456}" destId="{AC9281FE-63AA-4A4D-B844-90050231D111}" srcOrd="2" destOrd="0" presId="urn:microsoft.com/office/officeart/2005/8/layout/process1"/>
    <dgm:cxn modelId="{16C26820-4B38-8248-8A36-E00DE29FA88C}" type="presParOf" srcId="{FAED7508-3CEB-1049-9F0C-ACB52D049456}" destId="{77F7C93C-F05D-8C47-9D71-FDCA8134DCF6}" srcOrd="3" destOrd="0" presId="urn:microsoft.com/office/officeart/2005/8/layout/process1"/>
    <dgm:cxn modelId="{CE05531A-D12F-B644-A3F4-692CF0EAA9BD}" type="presParOf" srcId="{77F7C93C-F05D-8C47-9D71-FDCA8134DCF6}" destId="{41673EF2-A7A3-BC43-809B-C51E56516027}" srcOrd="0" destOrd="0" presId="urn:microsoft.com/office/officeart/2005/8/layout/process1"/>
    <dgm:cxn modelId="{BAB34CBC-C41D-2E45-8EC0-028726014773}" type="presParOf" srcId="{FAED7508-3CEB-1049-9F0C-ACB52D049456}" destId="{37BB7707-C0E9-BD4A-86B7-CAE582CE1F4D}" srcOrd="4" destOrd="0" presId="urn:microsoft.com/office/officeart/2005/8/layout/process1"/>
    <dgm:cxn modelId="{28E361BF-4C13-8D4C-A219-8681FD6EE203}" type="presParOf" srcId="{FAED7508-3CEB-1049-9F0C-ACB52D049456}" destId="{33691198-B7F2-1F4D-95CE-9D2B6198B5D5}" srcOrd="5" destOrd="0" presId="urn:microsoft.com/office/officeart/2005/8/layout/process1"/>
    <dgm:cxn modelId="{736CDCA9-A16F-554F-A22B-1283D042C4C6}" type="presParOf" srcId="{33691198-B7F2-1F4D-95CE-9D2B6198B5D5}" destId="{7E143501-76B9-7847-8492-34A058D51DAA}" srcOrd="0" destOrd="0" presId="urn:microsoft.com/office/officeart/2005/8/layout/process1"/>
    <dgm:cxn modelId="{94399C2F-6C5F-CE41-9ACC-4B9EA0C98AB0}" type="presParOf" srcId="{FAED7508-3CEB-1049-9F0C-ACB52D049456}" destId="{AE0F88CE-D06D-AD46-86A7-5F0435611C56}" srcOrd="6" destOrd="0" presId="urn:microsoft.com/office/officeart/2005/8/layout/process1"/>
    <dgm:cxn modelId="{D7625511-5FB0-BB47-A110-EDD57F81EFB9}" type="presParOf" srcId="{FAED7508-3CEB-1049-9F0C-ACB52D049456}" destId="{B842946C-FB5C-C94F-B7F3-41DC6DC768DD}" srcOrd="7" destOrd="0" presId="urn:microsoft.com/office/officeart/2005/8/layout/process1"/>
    <dgm:cxn modelId="{13184F50-2FE3-5340-8C19-BCFEDE47F3E9}" type="presParOf" srcId="{B842946C-FB5C-C94F-B7F3-41DC6DC768DD}" destId="{D9E2D6F8-526F-6143-B62B-FBF8CAE76486}" srcOrd="0" destOrd="0" presId="urn:microsoft.com/office/officeart/2005/8/layout/process1"/>
    <dgm:cxn modelId="{7FC48517-4988-EB4E-AD6F-76368ACFE1A7}" type="presParOf" srcId="{FAED7508-3CEB-1049-9F0C-ACB52D049456}" destId="{7C22CD47-B892-F642-9121-4909D83BE50F}"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83C48-E8FA-D746-9101-57BC3ADECFE3}" type="doc">
      <dgm:prSet loTypeId="urn:microsoft.com/office/officeart/2005/8/layout/process1" loCatId="process" qsTypeId="urn:microsoft.com/office/officeart/2005/8/quickstyle/simple4" qsCatId="simple" csTypeId="urn:microsoft.com/office/officeart/2005/8/colors/accent1_2" csCatId="accent1" phldr="1"/>
      <dgm:spPr/>
    </dgm:pt>
    <dgm:pt modelId="{41DB13C4-C3D9-F640-B44C-A075B61A7C22}">
      <dgm:prSet phldrT="[Text]"/>
      <dgm:spPr/>
      <dgm:t>
        <a:bodyPr/>
        <a:lstStyle/>
        <a:p>
          <a:r>
            <a:rPr lang="en-US" dirty="0" smtClean="0"/>
            <a:t>Interviewing</a:t>
          </a:r>
          <a:endParaRPr lang="en-US" dirty="0"/>
        </a:p>
      </dgm:t>
    </dgm:pt>
    <dgm:pt modelId="{A37C85F1-865C-3C4D-A61A-E638189DC4FD}" type="parTrans" cxnId="{A7C91F67-0878-1E4E-8DFB-03F59E418486}">
      <dgm:prSet/>
      <dgm:spPr/>
      <dgm:t>
        <a:bodyPr/>
        <a:lstStyle/>
        <a:p>
          <a:endParaRPr lang="en-US"/>
        </a:p>
      </dgm:t>
    </dgm:pt>
    <dgm:pt modelId="{8072BCA6-7BFC-7640-8D7A-1A439D9F8D78}" type="sibTrans" cxnId="{A7C91F67-0878-1E4E-8DFB-03F59E418486}">
      <dgm:prSet/>
      <dgm:spPr/>
      <dgm:t>
        <a:bodyPr/>
        <a:lstStyle/>
        <a:p>
          <a:endParaRPr lang="en-US"/>
        </a:p>
      </dgm:t>
    </dgm:pt>
    <dgm:pt modelId="{6C299D72-9695-3F4E-98AD-1D7FC934CFE9}">
      <dgm:prSet phldrT="[Text]"/>
      <dgm:spPr/>
      <dgm:t>
        <a:bodyPr/>
        <a:lstStyle/>
        <a:p>
          <a:r>
            <a:rPr lang="en-US" dirty="0" smtClean="0"/>
            <a:t>Reference checks and other testing</a:t>
          </a:r>
          <a:endParaRPr lang="en-US" dirty="0"/>
        </a:p>
      </dgm:t>
    </dgm:pt>
    <dgm:pt modelId="{B041B7EA-9BAA-9643-84D9-B4F5D7764809}" type="parTrans" cxnId="{06D0C961-CEB4-484D-AA2F-541C645C8D8D}">
      <dgm:prSet/>
      <dgm:spPr/>
      <dgm:t>
        <a:bodyPr/>
        <a:lstStyle/>
        <a:p>
          <a:endParaRPr lang="en-US"/>
        </a:p>
      </dgm:t>
    </dgm:pt>
    <dgm:pt modelId="{5CA41485-6CC7-B748-9FEB-11CEA98BAF1C}" type="sibTrans" cxnId="{06D0C961-CEB4-484D-AA2F-541C645C8D8D}">
      <dgm:prSet/>
      <dgm:spPr/>
      <dgm:t>
        <a:bodyPr/>
        <a:lstStyle/>
        <a:p>
          <a:endParaRPr lang="en-US"/>
        </a:p>
      </dgm:t>
    </dgm:pt>
    <dgm:pt modelId="{7A2BB969-04C2-3B42-B61B-9080344C67CD}">
      <dgm:prSet phldrT="[Text]"/>
      <dgm:spPr/>
      <dgm:t>
        <a:bodyPr/>
        <a:lstStyle/>
        <a:p>
          <a:r>
            <a:rPr lang="en-US" dirty="0" smtClean="0"/>
            <a:t>Selection and Offer</a:t>
          </a:r>
          <a:endParaRPr lang="en-US" dirty="0"/>
        </a:p>
      </dgm:t>
    </dgm:pt>
    <dgm:pt modelId="{E03E4A9D-2361-844E-B893-F20888B57683}" type="parTrans" cxnId="{FCF9640E-D6B1-AF4E-9888-5908B2D9790F}">
      <dgm:prSet/>
      <dgm:spPr/>
      <dgm:t>
        <a:bodyPr/>
        <a:lstStyle/>
        <a:p>
          <a:endParaRPr lang="en-US"/>
        </a:p>
      </dgm:t>
    </dgm:pt>
    <dgm:pt modelId="{EB28C904-7F80-204D-B801-C96219A62C56}" type="sibTrans" cxnId="{FCF9640E-D6B1-AF4E-9888-5908B2D9790F}">
      <dgm:prSet/>
      <dgm:spPr/>
      <dgm:t>
        <a:bodyPr/>
        <a:lstStyle/>
        <a:p>
          <a:endParaRPr lang="en-US"/>
        </a:p>
      </dgm:t>
    </dgm:pt>
    <dgm:pt modelId="{23F7CF26-EEF9-2041-9840-E124F03DB723}">
      <dgm:prSet/>
      <dgm:spPr/>
      <dgm:t>
        <a:bodyPr/>
        <a:lstStyle/>
        <a:p>
          <a:r>
            <a:rPr lang="en-US" dirty="0" smtClean="0"/>
            <a:t>Candidate care</a:t>
          </a:r>
          <a:endParaRPr lang="en-US" dirty="0"/>
        </a:p>
      </dgm:t>
    </dgm:pt>
    <dgm:pt modelId="{F981B13A-DA11-A648-9C0E-1D8FFE0C93E7}" type="parTrans" cxnId="{2C9871E5-C9F1-AB49-ADFA-C206EABCCBA6}">
      <dgm:prSet/>
      <dgm:spPr/>
      <dgm:t>
        <a:bodyPr/>
        <a:lstStyle/>
        <a:p>
          <a:endParaRPr lang="en-US"/>
        </a:p>
      </dgm:t>
    </dgm:pt>
    <dgm:pt modelId="{3ABCFED2-F4CF-244D-8F15-87A760D5BEEB}" type="sibTrans" cxnId="{2C9871E5-C9F1-AB49-ADFA-C206EABCCBA6}">
      <dgm:prSet/>
      <dgm:spPr/>
      <dgm:t>
        <a:bodyPr/>
        <a:lstStyle/>
        <a:p>
          <a:endParaRPr lang="en-US"/>
        </a:p>
      </dgm:t>
    </dgm:pt>
    <dgm:pt modelId="{761A4D2B-40F9-6D4D-9E97-02BCCB249680}">
      <dgm:prSet/>
      <dgm:spPr/>
      <dgm:t>
        <a:bodyPr/>
        <a:lstStyle/>
        <a:p>
          <a:r>
            <a:rPr lang="en-US" dirty="0" smtClean="0"/>
            <a:t>Wrap up and feedback</a:t>
          </a:r>
          <a:endParaRPr lang="en-US" dirty="0"/>
        </a:p>
      </dgm:t>
    </dgm:pt>
    <dgm:pt modelId="{E6990B04-38DF-5B43-8427-9D742674F1A1}" type="parTrans" cxnId="{5EC2E45C-EB33-E44F-B3AF-35A289639BE2}">
      <dgm:prSet/>
      <dgm:spPr/>
      <dgm:t>
        <a:bodyPr/>
        <a:lstStyle/>
        <a:p>
          <a:endParaRPr lang="en-US"/>
        </a:p>
      </dgm:t>
    </dgm:pt>
    <dgm:pt modelId="{FDD74CEC-067E-524B-91C1-F2A10B85E954}" type="sibTrans" cxnId="{5EC2E45C-EB33-E44F-B3AF-35A289639BE2}">
      <dgm:prSet/>
      <dgm:spPr/>
      <dgm:t>
        <a:bodyPr/>
        <a:lstStyle/>
        <a:p>
          <a:endParaRPr lang="en-US"/>
        </a:p>
      </dgm:t>
    </dgm:pt>
    <dgm:pt modelId="{FAED7508-3CEB-1049-9F0C-ACB52D049456}" type="pres">
      <dgm:prSet presAssocID="{06C83C48-E8FA-D746-9101-57BC3ADECFE3}" presName="Name0" presStyleCnt="0">
        <dgm:presLayoutVars>
          <dgm:dir/>
          <dgm:resizeHandles val="exact"/>
        </dgm:presLayoutVars>
      </dgm:prSet>
      <dgm:spPr/>
    </dgm:pt>
    <dgm:pt modelId="{0C250498-13C4-E542-94E5-9CCE1FB4ED84}" type="pres">
      <dgm:prSet presAssocID="{41DB13C4-C3D9-F640-B44C-A075B61A7C22}" presName="node" presStyleLbl="node1" presStyleIdx="0" presStyleCnt="5">
        <dgm:presLayoutVars>
          <dgm:bulletEnabled val="1"/>
        </dgm:presLayoutVars>
      </dgm:prSet>
      <dgm:spPr/>
      <dgm:t>
        <a:bodyPr/>
        <a:lstStyle/>
        <a:p>
          <a:endParaRPr lang="en-US"/>
        </a:p>
      </dgm:t>
    </dgm:pt>
    <dgm:pt modelId="{982545C4-480D-834E-8201-492E5FA5E4E8}" type="pres">
      <dgm:prSet presAssocID="{8072BCA6-7BFC-7640-8D7A-1A439D9F8D78}" presName="sibTrans" presStyleLbl="sibTrans2D1" presStyleIdx="0" presStyleCnt="4"/>
      <dgm:spPr/>
      <dgm:t>
        <a:bodyPr/>
        <a:lstStyle/>
        <a:p>
          <a:endParaRPr lang="en-US"/>
        </a:p>
      </dgm:t>
    </dgm:pt>
    <dgm:pt modelId="{3EF6E2C3-B5CF-9F48-8A2D-4E7E8693BA2D}" type="pres">
      <dgm:prSet presAssocID="{8072BCA6-7BFC-7640-8D7A-1A439D9F8D78}" presName="connectorText" presStyleLbl="sibTrans2D1" presStyleIdx="0" presStyleCnt="4"/>
      <dgm:spPr/>
      <dgm:t>
        <a:bodyPr/>
        <a:lstStyle/>
        <a:p>
          <a:endParaRPr lang="en-US"/>
        </a:p>
      </dgm:t>
    </dgm:pt>
    <dgm:pt modelId="{AC9281FE-63AA-4A4D-B844-90050231D111}" type="pres">
      <dgm:prSet presAssocID="{6C299D72-9695-3F4E-98AD-1D7FC934CFE9}" presName="node" presStyleLbl="node1" presStyleIdx="1" presStyleCnt="5">
        <dgm:presLayoutVars>
          <dgm:bulletEnabled val="1"/>
        </dgm:presLayoutVars>
      </dgm:prSet>
      <dgm:spPr/>
      <dgm:t>
        <a:bodyPr/>
        <a:lstStyle/>
        <a:p>
          <a:endParaRPr lang="en-US"/>
        </a:p>
      </dgm:t>
    </dgm:pt>
    <dgm:pt modelId="{77F7C93C-F05D-8C47-9D71-FDCA8134DCF6}" type="pres">
      <dgm:prSet presAssocID="{5CA41485-6CC7-B748-9FEB-11CEA98BAF1C}" presName="sibTrans" presStyleLbl="sibTrans2D1" presStyleIdx="1" presStyleCnt="4"/>
      <dgm:spPr/>
      <dgm:t>
        <a:bodyPr/>
        <a:lstStyle/>
        <a:p>
          <a:endParaRPr lang="en-US"/>
        </a:p>
      </dgm:t>
    </dgm:pt>
    <dgm:pt modelId="{41673EF2-A7A3-BC43-809B-C51E56516027}" type="pres">
      <dgm:prSet presAssocID="{5CA41485-6CC7-B748-9FEB-11CEA98BAF1C}" presName="connectorText" presStyleLbl="sibTrans2D1" presStyleIdx="1" presStyleCnt="4"/>
      <dgm:spPr/>
      <dgm:t>
        <a:bodyPr/>
        <a:lstStyle/>
        <a:p>
          <a:endParaRPr lang="en-US"/>
        </a:p>
      </dgm:t>
    </dgm:pt>
    <dgm:pt modelId="{37BB7707-C0E9-BD4A-86B7-CAE582CE1F4D}" type="pres">
      <dgm:prSet presAssocID="{7A2BB969-04C2-3B42-B61B-9080344C67CD}" presName="node" presStyleLbl="node1" presStyleIdx="2" presStyleCnt="5" custLinFactNeighborY="0">
        <dgm:presLayoutVars>
          <dgm:bulletEnabled val="1"/>
        </dgm:presLayoutVars>
      </dgm:prSet>
      <dgm:spPr/>
      <dgm:t>
        <a:bodyPr/>
        <a:lstStyle/>
        <a:p>
          <a:endParaRPr lang="en-US"/>
        </a:p>
      </dgm:t>
    </dgm:pt>
    <dgm:pt modelId="{33691198-B7F2-1F4D-95CE-9D2B6198B5D5}" type="pres">
      <dgm:prSet presAssocID="{EB28C904-7F80-204D-B801-C96219A62C56}" presName="sibTrans" presStyleLbl="sibTrans2D1" presStyleIdx="2" presStyleCnt="4"/>
      <dgm:spPr/>
      <dgm:t>
        <a:bodyPr/>
        <a:lstStyle/>
        <a:p>
          <a:endParaRPr lang="en-US"/>
        </a:p>
      </dgm:t>
    </dgm:pt>
    <dgm:pt modelId="{7E143501-76B9-7847-8492-34A058D51DAA}" type="pres">
      <dgm:prSet presAssocID="{EB28C904-7F80-204D-B801-C96219A62C56}" presName="connectorText" presStyleLbl="sibTrans2D1" presStyleIdx="2" presStyleCnt="4"/>
      <dgm:spPr/>
      <dgm:t>
        <a:bodyPr/>
        <a:lstStyle/>
        <a:p>
          <a:endParaRPr lang="en-US"/>
        </a:p>
      </dgm:t>
    </dgm:pt>
    <dgm:pt modelId="{AE0F88CE-D06D-AD46-86A7-5F0435611C56}" type="pres">
      <dgm:prSet presAssocID="{23F7CF26-EEF9-2041-9840-E124F03DB723}" presName="node" presStyleLbl="node1" presStyleIdx="3" presStyleCnt="5">
        <dgm:presLayoutVars>
          <dgm:bulletEnabled val="1"/>
        </dgm:presLayoutVars>
      </dgm:prSet>
      <dgm:spPr/>
      <dgm:t>
        <a:bodyPr/>
        <a:lstStyle/>
        <a:p>
          <a:endParaRPr lang="en-US"/>
        </a:p>
      </dgm:t>
    </dgm:pt>
    <dgm:pt modelId="{B842946C-FB5C-C94F-B7F3-41DC6DC768DD}" type="pres">
      <dgm:prSet presAssocID="{3ABCFED2-F4CF-244D-8F15-87A760D5BEEB}" presName="sibTrans" presStyleLbl="sibTrans2D1" presStyleIdx="3" presStyleCnt="4"/>
      <dgm:spPr/>
      <dgm:t>
        <a:bodyPr/>
        <a:lstStyle/>
        <a:p>
          <a:endParaRPr lang="en-US"/>
        </a:p>
      </dgm:t>
    </dgm:pt>
    <dgm:pt modelId="{D9E2D6F8-526F-6143-B62B-FBF8CAE76486}" type="pres">
      <dgm:prSet presAssocID="{3ABCFED2-F4CF-244D-8F15-87A760D5BEEB}" presName="connectorText" presStyleLbl="sibTrans2D1" presStyleIdx="3" presStyleCnt="4"/>
      <dgm:spPr/>
      <dgm:t>
        <a:bodyPr/>
        <a:lstStyle/>
        <a:p>
          <a:endParaRPr lang="en-US"/>
        </a:p>
      </dgm:t>
    </dgm:pt>
    <dgm:pt modelId="{7C22CD47-B892-F642-9121-4909D83BE50F}" type="pres">
      <dgm:prSet presAssocID="{761A4D2B-40F9-6D4D-9E97-02BCCB249680}" presName="node" presStyleLbl="node1" presStyleIdx="4" presStyleCnt="5">
        <dgm:presLayoutVars>
          <dgm:bulletEnabled val="1"/>
        </dgm:presLayoutVars>
      </dgm:prSet>
      <dgm:spPr/>
      <dgm:t>
        <a:bodyPr/>
        <a:lstStyle/>
        <a:p>
          <a:endParaRPr lang="en-US"/>
        </a:p>
      </dgm:t>
    </dgm:pt>
  </dgm:ptLst>
  <dgm:cxnLst>
    <dgm:cxn modelId="{06D0C961-CEB4-484D-AA2F-541C645C8D8D}" srcId="{06C83C48-E8FA-D746-9101-57BC3ADECFE3}" destId="{6C299D72-9695-3F4E-98AD-1D7FC934CFE9}" srcOrd="1" destOrd="0" parTransId="{B041B7EA-9BAA-9643-84D9-B4F5D7764809}" sibTransId="{5CA41485-6CC7-B748-9FEB-11CEA98BAF1C}"/>
    <dgm:cxn modelId="{DFEBB10F-056B-3C45-B0E4-D22E69B0A0E1}" type="presOf" srcId="{5CA41485-6CC7-B748-9FEB-11CEA98BAF1C}" destId="{77F7C93C-F05D-8C47-9D71-FDCA8134DCF6}" srcOrd="0" destOrd="0" presId="urn:microsoft.com/office/officeart/2005/8/layout/process1"/>
    <dgm:cxn modelId="{776D8B9A-3BCF-D14D-A0CA-669DEBB5D996}" type="presOf" srcId="{EB28C904-7F80-204D-B801-C96219A62C56}" destId="{7E143501-76B9-7847-8492-34A058D51DAA}" srcOrd="1" destOrd="0" presId="urn:microsoft.com/office/officeart/2005/8/layout/process1"/>
    <dgm:cxn modelId="{D6E792B4-7676-B14A-81D4-EE09DD29FFA4}" type="presOf" srcId="{5CA41485-6CC7-B748-9FEB-11CEA98BAF1C}" destId="{41673EF2-A7A3-BC43-809B-C51E56516027}" srcOrd="1" destOrd="0" presId="urn:microsoft.com/office/officeart/2005/8/layout/process1"/>
    <dgm:cxn modelId="{2C9871E5-C9F1-AB49-ADFA-C206EABCCBA6}" srcId="{06C83C48-E8FA-D746-9101-57BC3ADECFE3}" destId="{23F7CF26-EEF9-2041-9840-E124F03DB723}" srcOrd="3" destOrd="0" parTransId="{F981B13A-DA11-A648-9C0E-1D8FFE0C93E7}" sibTransId="{3ABCFED2-F4CF-244D-8F15-87A760D5BEEB}"/>
    <dgm:cxn modelId="{0AC04180-D6CD-D946-992A-D5217D3B79D2}" type="presOf" srcId="{761A4D2B-40F9-6D4D-9E97-02BCCB249680}" destId="{7C22CD47-B892-F642-9121-4909D83BE50F}" srcOrd="0" destOrd="0" presId="urn:microsoft.com/office/officeart/2005/8/layout/process1"/>
    <dgm:cxn modelId="{E4B8E075-EB35-564A-8970-98522EB9E67B}" type="presOf" srcId="{41DB13C4-C3D9-F640-B44C-A075B61A7C22}" destId="{0C250498-13C4-E542-94E5-9CCE1FB4ED84}" srcOrd="0" destOrd="0" presId="urn:microsoft.com/office/officeart/2005/8/layout/process1"/>
    <dgm:cxn modelId="{A9F03DF0-185B-4842-A776-A2CE2BDC7343}" type="presOf" srcId="{3ABCFED2-F4CF-244D-8F15-87A760D5BEEB}" destId="{D9E2D6F8-526F-6143-B62B-FBF8CAE76486}" srcOrd="1" destOrd="0" presId="urn:microsoft.com/office/officeart/2005/8/layout/process1"/>
    <dgm:cxn modelId="{E5A76A05-2875-A14C-B9E3-B5A0C114A9CA}" type="presOf" srcId="{8072BCA6-7BFC-7640-8D7A-1A439D9F8D78}" destId="{982545C4-480D-834E-8201-492E5FA5E4E8}" srcOrd="0" destOrd="0" presId="urn:microsoft.com/office/officeart/2005/8/layout/process1"/>
    <dgm:cxn modelId="{8B58A6A5-75EC-1D44-8F30-A15046AE5268}" type="presOf" srcId="{7A2BB969-04C2-3B42-B61B-9080344C67CD}" destId="{37BB7707-C0E9-BD4A-86B7-CAE582CE1F4D}" srcOrd="0" destOrd="0" presId="urn:microsoft.com/office/officeart/2005/8/layout/process1"/>
    <dgm:cxn modelId="{5EC2E45C-EB33-E44F-B3AF-35A289639BE2}" srcId="{06C83C48-E8FA-D746-9101-57BC3ADECFE3}" destId="{761A4D2B-40F9-6D4D-9E97-02BCCB249680}" srcOrd="4" destOrd="0" parTransId="{E6990B04-38DF-5B43-8427-9D742674F1A1}" sibTransId="{FDD74CEC-067E-524B-91C1-F2A10B85E954}"/>
    <dgm:cxn modelId="{4F3CA090-CE70-684F-B7BF-7172F075C9CB}" type="presOf" srcId="{06C83C48-E8FA-D746-9101-57BC3ADECFE3}" destId="{FAED7508-3CEB-1049-9F0C-ACB52D049456}" srcOrd="0" destOrd="0" presId="urn:microsoft.com/office/officeart/2005/8/layout/process1"/>
    <dgm:cxn modelId="{FCF9640E-D6B1-AF4E-9888-5908B2D9790F}" srcId="{06C83C48-E8FA-D746-9101-57BC3ADECFE3}" destId="{7A2BB969-04C2-3B42-B61B-9080344C67CD}" srcOrd="2" destOrd="0" parTransId="{E03E4A9D-2361-844E-B893-F20888B57683}" sibTransId="{EB28C904-7F80-204D-B801-C96219A62C56}"/>
    <dgm:cxn modelId="{70617984-B92E-6748-ADF6-572D5287CFAF}" type="presOf" srcId="{3ABCFED2-F4CF-244D-8F15-87A760D5BEEB}" destId="{B842946C-FB5C-C94F-B7F3-41DC6DC768DD}" srcOrd="0" destOrd="0" presId="urn:microsoft.com/office/officeart/2005/8/layout/process1"/>
    <dgm:cxn modelId="{5480757C-EAFB-894D-93B7-77D7479E88BE}" type="presOf" srcId="{8072BCA6-7BFC-7640-8D7A-1A439D9F8D78}" destId="{3EF6E2C3-B5CF-9F48-8A2D-4E7E8693BA2D}" srcOrd="1" destOrd="0" presId="urn:microsoft.com/office/officeart/2005/8/layout/process1"/>
    <dgm:cxn modelId="{995A5AD0-990D-C74F-B18B-F3362B4EAE8B}" type="presOf" srcId="{6C299D72-9695-3F4E-98AD-1D7FC934CFE9}" destId="{AC9281FE-63AA-4A4D-B844-90050231D111}" srcOrd="0" destOrd="0" presId="urn:microsoft.com/office/officeart/2005/8/layout/process1"/>
    <dgm:cxn modelId="{E9BF613E-46FE-3444-A43F-8BB17A02994D}" type="presOf" srcId="{EB28C904-7F80-204D-B801-C96219A62C56}" destId="{33691198-B7F2-1F4D-95CE-9D2B6198B5D5}" srcOrd="0" destOrd="0" presId="urn:microsoft.com/office/officeart/2005/8/layout/process1"/>
    <dgm:cxn modelId="{63A8B836-0C6D-7041-82D1-2D3E1CF860E9}" type="presOf" srcId="{23F7CF26-EEF9-2041-9840-E124F03DB723}" destId="{AE0F88CE-D06D-AD46-86A7-5F0435611C56}" srcOrd="0" destOrd="0" presId="urn:microsoft.com/office/officeart/2005/8/layout/process1"/>
    <dgm:cxn modelId="{A7C91F67-0878-1E4E-8DFB-03F59E418486}" srcId="{06C83C48-E8FA-D746-9101-57BC3ADECFE3}" destId="{41DB13C4-C3D9-F640-B44C-A075B61A7C22}" srcOrd="0" destOrd="0" parTransId="{A37C85F1-865C-3C4D-A61A-E638189DC4FD}" sibTransId="{8072BCA6-7BFC-7640-8D7A-1A439D9F8D78}"/>
    <dgm:cxn modelId="{8FA77525-F100-524F-9C9C-916DE49DDD6A}" type="presParOf" srcId="{FAED7508-3CEB-1049-9F0C-ACB52D049456}" destId="{0C250498-13C4-E542-94E5-9CCE1FB4ED84}" srcOrd="0" destOrd="0" presId="urn:microsoft.com/office/officeart/2005/8/layout/process1"/>
    <dgm:cxn modelId="{9A65DEF9-E2AE-BF4D-BD9B-82740EF99569}" type="presParOf" srcId="{FAED7508-3CEB-1049-9F0C-ACB52D049456}" destId="{982545C4-480D-834E-8201-492E5FA5E4E8}" srcOrd="1" destOrd="0" presId="urn:microsoft.com/office/officeart/2005/8/layout/process1"/>
    <dgm:cxn modelId="{7A94723E-CBB2-AA41-AECB-268AE8050A88}" type="presParOf" srcId="{982545C4-480D-834E-8201-492E5FA5E4E8}" destId="{3EF6E2C3-B5CF-9F48-8A2D-4E7E8693BA2D}" srcOrd="0" destOrd="0" presId="urn:microsoft.com/office/officeart/2005/8/layout/process1"/>
    <dgm:cxn modelId="{36A3B3E8-CF16-D640-8B7E-3F8ABBE1C06E}" type="presParOf" srcId="{FAED7508-3CEB-1049-9F0C-ACB52D049456}" destId="{AC9281FE-63AA-4A4D-B844-90050231D111}" srcOrd="2" destOrd="0" presId="urn:microsoft.com/office/officeart/2005/8/layout/process1"/>
    <dgm:cxn modelId="{55F5214B-D53B-6349-BB58-0E2D856564FA}" type="presParOf" srcId="{FAED7508-3CEB-1049-9F0C-ACB52D049456}" destId="{77F7C93C-F05D-8C47-9D71-FDCA8134DCF6}" srcOrd="3" destOrd="0" presId="urn:microsoft.com/office/officeart/2005/8/layout/process1"/>
    <dgm:cxn modelId="{1B26A746-C526-E645-B983-9EA38E22E893}" type="presParOf" srcId="{77F7C93C-F05D-8C47-9D71-FDCA8134DCF6}" destId="{41673EF2-A7A3-BC43-809B-C51E56516027}" srcOrd="0" destOrd="0" presId="urn:microsoft.com/office/officeart/2005/8/layout/process1"/>
    <dgm:cxn modelId="{1A7F5A54-D7FD-C44F-9F64-DE3EFC81AF6F}" type="presParOf" srcId="{FAED7508-3CEB-1049-9F0C-ACB52D049456}" destId="{37BB7707-C0E9-BD4A-86B7-CAE582CE1F4D}" srcOrd="4" destOrd="0" presId="urn:microsoft.com/office/officeart/2005/8/layout/process1"/>
    <dgm:cxn modelId="{010ED1B9-671A-0449-83D7-328B3C18EEEC}" type="presParOf" srcId="{FAED7508-3CEB-1049-9F0C-ACB52D049456}" destId="{33691198-B7F2-1F4D-95CE-9D2B6198B5D5}" srcOrd="5" destOrd="0" presId="urn:microsoft.com/office/officeart/2005/8/layout/process1"/>
    <dgm:cxn modelId="{7355310B-58B3-DC4F-B83F-7853EFB94768}" type="presParOf" srcId="{33691198-B7F2-1F4D-95CE-9D2B6198B5D5}" destId="{7E143501-76B9-7847-8492-34A058D51DAA}" srcOrd="0" destOrd="0" presId="urn:microsoft.com/office/officeart/2005/8/layout/process1"/>
    <dgm:cxn modelId="{546C917C-72D4-004F-AFB9-A7E63E239A3E}" type="presParOf" srcId="{FAED7508-3CEB-1049-9F0C-ACB52D049456}" destId="{AE0F88CE-D06D-AD46-86A7-5F0435611C56}" srcOrd="6" destOrd="0" presId="urn:microsoft.com/office/officeart/2005/8/layout/process1"/>
    <dgm:cxn modelId="{22A079AB-DECB-EF4D-8FFD-B31509CD6E9B}" type="presParOf" srcId="{FAED7508-3CEB-1049-9F0C-ACB52D049456}" destId="{B842946C-FB5C-C94F-B7F3-41DC6DC768DD}" srcOrd="7" destOrd="0" presId="urn:microsoft.com/office/officeart/2005/8/layout/process1"/>
    <dgm:cxn modelId="{3C893275-54CF-314E-A161-3D10F8F50099}" type="presParOf" srcId="{B842946C-FB5C-C94F-B7F3-41DC6DC768DD}" destId="{D9E2D6F8-526F-6143-B62B-FBF8CAE76486}" srcOrd="0" destOrd="0" presId="urn:microsoft.com/office/officeart/2005/8/layout/process1"/>
    <dgm:cxn modelId="{1999A53D-FB0E-3546-A9F3-23AC9D4F2B34}" type="presParOf" srcId="{FAED7508-3CEB-1049-9F0C-ACB52D049456}" destId="{7C22CD47-B892-F642-9121-4909D83BE50F}"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50498-13C4-E542-94E5-9CCE1FB4ED84}">
      <dsp:nvSpPr>
        <dsp:cNvPr id="0" name=""/>
        <dsp:cNvSpPr/>
      </dsp:nvSpPr>
      <dsp:spPr>
        <a:xfrm>
          <a:off x="4911"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Defining the role</a:t>
          </a:r>
          <a:endParaRPr lang="en-US" sz="1800" kern="1200" dirty="0"/>
        </a:p>
      </dsp:txBody>
      <dsp:txXfrm>
        <a:off x="32921" y="1217281"/>
        <a:ext cx="1466491" cy="900307"/>
      </dsp:txXfrm>
    </dsp:sp>
    <dsp:sp modelId="{982545C4-480D-834E-8201-492E5FA5E4E8}">
      <dsp:nvSpPr>
        <dsp:cNvPr id="0" name=""/>
        <dsp:cNvSpPr/>
      </dsp:nvSpPr>
      <dsp:spPr>
        <a:xfrm>
          <a:off x="1679674"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79674" y="1554160"/>
        <a:ext cx="225940" cy="226550"/>
      </dsp:txXfrm>
    </dsp:sp>
    <dsp:sp modelId="{AC9281FE-63AA-4A4D-B844-90050231D111}">
      <dsp:nvSpPr>
        <dsp:cNvPr id="0" name=""/>
        <dsp:cNvSpPr/>
      </dsp:nvSpPr>
      <dsp:spPr>
        <a:xfrm>
          <a:off x="2136427"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Selecting decision makers</a:t>
          </a:r>
          <a:endParaRPr lang="en-US" sz="1800" kern="1200" dirty="0"/>
        </a:p>
      </dsp:txBody>
      <dsp:txXfrm>
        <a:off x="2164437" y="1217281"/>
        <a:ext cx="1466491" cy="900307"/>
      </dsp:txXfrm>
    </dsp:sp>
    <dsp:sp modelId="{77F7C93C-F05D-8C47-9D71-FDCA8134DCF6}">
      <dsp:nvSpPr>
        <dsp:cNvPr id="0" name=""/>
        <dsp:cNvSpPr/>
      </dsp:nvSpPr>
      <dsp:spPr>
        <a:xfrm>
          <a:off x="3811190"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11190" y="1554160"/>
        <a:ext cx="225940" cy="226550"/>
      </dsp:txXfrm>
    </dsp:sp>
    <dsp:sp modelId="{37BB7707-C0E9-BD4A-86B7-CAE582CE1F4D}">
      <dsp:nvSpPr>
        <dsp:cNvPr id="0" name=""/>
        <dsp:cNvSpPr/>
      </dsp:nvSpPr>
      <dsp:spPr>
        <a:xfrm>
          <a:off x="4267944"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Attraction</a:t>
          </a:r>
          <a:endParaRPr lang="en-US" sz="1800" kern="1200" dirty="0"/>
        </a:p>
      </dsp:txBody>
      <dsp:txXfrm>
        <a:off x="4295954" y="1217281"/>
        <a:ext cx="1466491" cy="900307"/>
      </dsp:txXfrm>
    </dsp:sp>
    <dsp:sp modelId="{33691198-B7F2-1F4D-95CE-9D2B6198B5D5}">
      <dsp:nvSpPr>
        <dsp:cNvPr id="0" name=""/>
        <dsp:cNvSpPr/>
      </dsp:nvSpPr>
      <dsp:spPr>
        <a:xfrm>
          <a:off x="5942707"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942707" y="1554160"/>
        <a:ext cx="225940" cy="226550"/>
      </dsp:txXfrm>
    </dsp:sp>
    <dsp:sp modelId="{AE0F88CE-D06D-AD46-86A7-5F0435611C56}">
      <dsp:nvSpPr>
        <dsp:cNvPr id="0" name=""/>
        <dsp:cNvSpPr/>
      </dsp:nvSpPr>
      <dsp:spPr>
        <a:xfrm>
          <a:off x="6399460"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Screening</a:t>
          </a:r>
          <a:endParaRPr lang="en-US" sz="1800" kern="1200" dirty="0"/>
        </a:p>
      </dsp:txBody>
      <dsp:txXfrm>
        <a:off x="6427470" y="1217281"/>
        <a:ext cx="1466491" cy="900307"/>
      </dsp:txXfrm>
    </dsp:sp>
    <dsp:sp modelId="{B842946C-FB5C-C94F-B7F3-41DC6DC768DD}">
      <dsp:nvSpPr>
        <dsp:cNvPr id="0" name=""/>
        <dsp:cNvSpPr/>
      </dsp:nvSpPr>
      <dsp:spPr>
        <a:xfrm>
          <a:off x="8074223"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074223" y="1554160"/>
        <a:ext cx="225940" cy="226550"/>
      </dsp:txXfrm>
    </dsp:sp>
    <dsp:sp modelId="{7C22CD47-B892-F642-9121-4909D83BE50F}">
      <dsp:nvSpPr>
        <dsp:cNvPr id="0" name=""/>
        <dsp:cNvSpPr/>
      </dsp:nvSpPr>
      <dsp:spPr>
        <a:xfrm>
          <a:off x="8530976"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Shortlisting</a:t>
          </a:r>
          <a:endParaRPr lang="en-US" sz="1800" kern="1200" dirty="0"/>
        </a:p>
      </dsp:txBody>
      <dsp:txXfrm>
        <a:off x="8558986" y="1217281"/>
        <a:ext cx="1466491" cy="900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50498-13C4-E542-94E5-9CCE1FB4ED84}">
      <dsp:nvSpPr>
        <dsp:cNvPr id="0" name=""/>
        <dsp:cNvSpPr/>
      </dsp:nvSpPr>
      <dsp:spPr>
        <a:xfrm>
          <a:off x="4911"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Interviewing</a:t>
          </a:r>
          <a:endParaRPr lang="en-US" sz="1800" kern="1200" dirty="0"/>
        </a:p>
      </dsp:txBody>
      <dsp:txXfrm>
        <a:off x="32921" y="1217281"/>
        <a:ext cx="1466491" cy="900307"/>
      </dsp:txXfrm>
    </dsp:sp>
    <dsp:sp modelId="{982545C4-480D-834E-8201-492E5FA5E4E8}">
      <dsp:nvSpPr>
        <dsp:cNvPr id="0" name=""/>
        <dsp:cNvSpPr/>
      </dsp:nvSpPr>
      <dsp:spPr>
        <a:xfrm>
          <a:off x="1679674"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679674" y="1554160"/>
        <a:ext cx="225940" cy="226550"/>
      </dsp:txXfrm>
    </dsp:sp>
    <dsp:sp modelId="{AC9281FE-63AA-4A4D-B844-90050231D111}">
      <dsp:nvSpPr>
        <dsp:cNvPr id="0" name=""/>
        <dsp:cNvSpPr/>
      </dsp:nvSpPr>
      <dsp:spPr>
        <a:xfrm>
          <a:off x="2136427"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Reference checks and other testing</a:t>
          </a:r>
          <a:endParaRPr lang="en-US" sz="1800" kern="1200" dirty="0"/>
        </a:p>
      </dsp:txBody>
      <dsp:txXfrm>
        <a:off x="2164437" y="1217281"/>
        <a:ext cx="1466491" cy="900307"/>
      </dsp:txXfrm>
    </dsp:sp>
    <dsp:sp modelId="{77F7C93C-F05D-8C47-9D71-FDCA8134DCF6}">
      <dsp:nvSpPr>
        <dsp:cNvPr id="0" name=""/>
        <dsp:cNvSpPr/>
      </dsp:nvSpPr>
      <dsp:spPr>
        <a:xfrm>
          <a:off x="3811190"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11190" y="1554160"/>
        <a:ext cx="225940" cy="226550"/>
      </dsp:txXfrm>
    </dsp:sp>
    <dsp:sp modelId="{37BB7707-C0E9-BD4A-86B7-CAE582CE1F4D}">
      <dsp:nvSpPr>
        <dsp:cNvPr id="0" name=""/>
        <dsp:cNvSpPr/>
      </dsp:nvSpPr>
      <dsp:spPr>
        <a:xfrm>
          <a:off x="4267944"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Selection and Offer</a:t>
          </a:r>
          <a:endParaRPr lang="en-US" sz="1800" kern="1200" dirty="0"/>
        </a:p>
      </dsp:txBody>
      <dsp:txXfrm>
        <a:off x="4295954" y="1217281"/>
        <a:ext cx="1466491" cy="900307"/>
      </dsp:txXfrm>
    </dsp:sp>
    <dsp:sp modelId="{33691198-B7F2-1F4D-95CE-9D2B6198B5D5}">
      <dsp:nvSpPr>
        <dsp:cNvPr id="0" name=""/>
        <dsp:cNvSpPr/>
      </dsp:nvSpPr>
      <dsp:spPr>
        <a:xfrm>
          <a:off x="5942707"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942707" y="1554160"/>
        <a:ext cx="225940" cy="226550"/>
      </dsp:txXfrm>
    </dsp:sp>
    <dsp:sp modelId="{AE0F88CE-D06D-AD46-86A7-5F0435611C56}">
      <dsp:nvSpPr>
        <dsp:cNvPr id="0" name=""/>
        <dsp:cNvSpPr/>
      </dsp:nvSpPr>
      <dsp:spPr>
        <a:xfrm>
          <a:off x="6399460"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Candidate care</a:t>
          </a:r>
          <a:endParaRPr lang="en-US" sz="1800" kern="1200" dirty="0"/>
        </a:p>
      </dsp:txBody>
      <dsp:txXfrm>
        <a:off x="6427470" y="1217281"/>
        <a:ext cx="1466491" cy="900307"/>
      </dsp:txXfrm>
    </dsp:sp>
    <dsp:sp modelId="{B842946C-FB5C-C94F-B7F3-41DC6DC768DD}">
      <dsp:nvSpPr>
        <dsp:cNvPr id="0" name=""/>
        <dsp:cNvSpPr/>
      </dsp:nvSpPr>
      <dsp:spPr>
        <a:xfrm>
          <a:off x="8074223" y="1478644"/>
          <a:ext cx="322772" cy="377582"/>
        </a:xfrm>
        <a:prstGeom prst="rightArrow">
          <a:avLst>
            <a:gd name="adj1" fmla="val 60000"/>
            <a:gd name="adj2" fmla="val 50000"/>
          </a:avLst>
        </a:prstGeom>
        <a:gradFill rotWithShape="0">
          <a:gsLst>
            <a:gs pos="0">
              <a:schemeClr val="accent1">
                <a:tint val="60000"/>
                <a:hueOff val="0"/>
                <a:satOff val="0"/>
                <a:lumOff val="0"/>
                <a:alphaOff val="0"/>
                <a:shade val="85000"/>
                <a:satMod val="130000"/>
              </a:schemeClr>
            </a:gs>
            <a:gs pos="34000">
              <a:schemeClr val="accent1">
                <a:tint val="60000"/>
                <a:hueOff val="0"/>
                <a:satOff val="0"/>
                <a:lumOff val="0"/>
                <a:alphaOff val="0"/>
                <a:shade val="87000"/>
                <a:satMod val="125000"/>
              </a:schemeClr>
            </a:gs>
            <a:gs pos="70000">
              <a:schemeClr val="accent1">
                <a:tint val="60000"/>
                <a:hueOff val="0"/>
                <a:satOff val="0"/>
                <a:lumOff val="0"/>
                <a:alphaOff val="0"/>
                <a:tint val="100000"/>
                <a:shade val="90000"/>
                <a:satMod val="130000"/>
              </a:schemeClr>
            </a:gs>
            <a:gs pos="100000">
              <a:schemeClr val="accent1">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074223" y="1554160"/>
        <a:ext cx="225940" cy="226550"/>
      </dsp:txXfrm>
    </dsp:sp>
    <dsp:sp modelId="{7C22CD47-B892-F642-9121-4909D83BE50F}">
      <dsp:nvSpPr>
        <dsp:cNvPr id="0" name=""/>
        <dsp:cNvSpPr/>
      </dsp:nvSpPr>
      <dsp:spPr>
        <a:xfrm>
          <a:off x="8530976" y="1189271"/>
          <a:ext cx="1522511" cy="956327"/>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Wrap up and feedback</a:t>
          </a:r>
          <a:endParaRPr lang="en-US" sz="1800" kern="1200" dirty="0"/>
        </a:p>
      </dsp:txBody>
      <dsp:txXfrm>
        <a:off x="8558986" y="1217281"/>
        <a:ext cx="1466491" cy="9003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34EDC-68CF-CF42-9AD4-014F58D92466}" type="datetimeFigureOut">
              <a:rPr lang="en-US" smtClean="0"/>
              <a:t>4/15/19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BACC6-CA78-7540-951A-72EBB7C4F4A1}" type="slidenum">
              <a:rPr lang="en-US" smtClean="0"/>
              <a:t>‹#›</a:t>
            </a:fld>
            <a:endParaRPr lang="en-US"/>
          </a:p>
        </p:txBody>
      </p:sp>
    </p:spTree>
    <p:extLst>
      <p:ext uri="{BB962C8B-B14F-4D97-AF65-F5344CB8AC3E}">
        <p14:creationId xmlns:p14="http://schemas.microsoft.com/office/powerpoint/2010/main" val="179537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A581B-CE27-864B-9B52-A7BC59C5B669}" type="datetimeFigureOut">
              <a:rPr lang="en-US" smtClean="0"/>
              <a:t>4/15/19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6D7E0-DA8E-B24A-8749-EA8235370459}" type="slidenum">
              <a:rPr lang="en-US" smtClean="0"/>
              <a:t>‹#›</a:t>
            </a:fld>
            <a:endParaRPr lang="en-US"/>
          </a:p>
        </p:txBody>
      </p:sp>
    </p:spTree>
    <p:extLst>
      <p:ext uri="{BB962C8B-B14F-4D97-AF65-F5344CB8AC3E}">
        <p14:creationId xmlns:p14="http://schemas.microsoft.com/office/powerpoint/2010/main" val="72493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1</a:t>
            </a:fld>
            <a:endParaRPr lang="en-US"/>
          </a:p>
        </p:txBody>
      </p:sp>
    </p:spTree>
    <p:extLst>
      <p:ext uri="{BB962C8B-B14F-4D97-AF65-F5344CB8AC3E}">
        <p14:creationId xmlns:p14="http://schemas.microsoft.com/office/powerpoint/2010/main" val="8718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5</a:t>
            </a:fld>
            <a:endParaRPr lang="en-US"/>
          </a:p>
        </p:txBody>
      </p:sp>
    </p:spTree>
    <p:extLst>
      <p:ext uri="{BB962C8B-B14F-4D97-AF65-F5344CB8AC3E}">
        <p14:creationId xmlns:p14="http://schemas.microsoft.com/office/powerpoint/2010/main" val="163944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7</a:t>
            </a:fld>
            <a:endParaRPr lang="en-US"/>
          </a:p>
        </p:txBody>
      </p:sp>
    </p:spTree>
    <p:extLst>
      <p:ext uri="{BB962C8B-B14F-4D97-AF65-F5344CB8AC3E}">
        <p14:creationId xmlns:p14="http://schemas.microsoft.com/office/powerpoint/2010/main" val="45882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8</a:t>
            </a:fld>
            <a:endParaRPr lang="en-US"/>
          </a:p>
        </p:txBody>
      </p:sp>
    </p:spTree>
    <p:extLst>
      <p:ext uri="{BB962C8B-B14F-4D97-AF65-F5344CB8AC3E}">
        <p14:creationId xmlns:p14="http://schemas.microsoft.com/office/powerpoint/2010/main" val="176780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9</a:t>
            </a:fld>
            <a:endParaRPr lang="en-US"/>
          </a:p>
        </p:txBody>
      </p:sp>
    </p:spTree>
    <p:extLst>
      <p:ext uri="{BB962C8B-B14F-4D97-AF65-F5344CB8AC3E}">
        <p14:creationId xmlns:p14="http://schemas.microsoft.com/office/powerpoint/2010/main" val="102942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10</a:t>
            </a:fld>
            <a:endParaRPr lang="en-US"/>
          </a:p>
        </p:txBody>
      </p:sp>
    </p:spTree>
    <p:extLst>
      <p:ext uri="{BB962C8B-B14F-4D97-AF65-F5344CB8AC3E}">
        <p14:creationId xmlns:p14="http://schemas.microsoft.com/office/powerpoint/2010/main" val="47559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aseline="0" dirty="0" smtClean="0"/>
          </a:p>
          <a:p>
            <a:endParaRPr lang="en-US" sz="1600" baseline="0" dirty="0" smtClean="0"/>
          </a:p>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12</a:t>
            </a:fld>
            <a:endParaRPr lang="en-US"/>
          </a:p>
        </p:txBody>
      </p:sp>
    </p:spTree>
    <p:extLst>
      <p:ext uri="{BB962C8B-B14F-4D97-AF65-F5344CB8AC3E}">
        <p14:creationId xmlns:p14="http://schemas.microsoft.com/office/powerpoint/2010/main" val="1851617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14</a:t>
            </a:fld>
            <a:endParaRPr lang="en-US"/>
          </a:p>
        </p:txBody>
      </p:sp>
    </p:spTree>
    <p:extLst>
      <p:ext uri="{BB962C8B-B14F-4D97-AF65-F5344CB8AC3E}">
        <p14:creationId xmlns:p14="http://schemas.microsoft.com/office/powerpoint/2010/main" val="47947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46D7E0-DA8E-B24A-8749-EA8235370459}" type="slidenum">
              <a:rPr lang="en-US" smtClean="0"/>
              <a:t>15</a:t>
            </a:fld>
            <a:endParaRPr lang="en-US"/>
          </a:p>
        </p:txBody>
      </p:sp>
    </p:spTree>
    <p:extLst>
      <p:ext uri="{BB962C8B-B14F-4D97-AF65-F5344CB8AC3E}">
        <p14:creationId xmlns:p14="http://schemas.microsoft.com/office/powerpoint/2010/main" val="942828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4778"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a:t>
            </a:r>
            <a:r>
              <a:rPr lang="en-US" dirty="0" err="1"/>
              <a:t>Mastebhkvgjc,gr</a:t>
            </a:r>
            <a:r>
              <a:rPr lang="en-US" dirty="0"/>
              <a:t>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dirty="0"/>
          </a:p>
        </p:txBody>
      </p:sp>
    </p:spTree>
    <p:extLst>
      <p:ext uri="{BB962C8B-B14F-4D97-AF65-F5344CB8AC3E}">
        <p14:creationId xmlns:p14="http://schemas.microsoft.com/office/powerpoint/2010/main" val="199593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Tree>
    <p:extLst>
      <p:ext uri="{BB962C8B-B14F-4D97-AF65-F5344CB8AC3E}">
        <p14:creationId xmlns:p14="http://schemas.microsoft.com/office/powerpoint/2010/main" val="17954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46903"/>
            <a:ext cx="10058400" cy="631916"/>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dirty="0"/>
          </a:p>
        </p:txBody>
      </p:sp>
      <p:cxnSp>
        <p:nvCxnSpPr>
          <p:cNvPr id="8" name="Straight Connector 7"/>
          <p:cNvCxnSpPr/>
          <p:nvPr userDrawn="1"/>
        </p:nvCxnSpPr>
        <p:spPr>
          <a:xfrm>
            <a:off x="0" y="918519"/>
            <a:ext cx="12192000" cy="0"/>
          </a:xfrm>
          <a:prstGeom prst="line">
            <a:avLst/>
          </a:prstGeom>
          <a:ln w="38100">
            <a:solidFill>
              <a:srgbClr val="363E4A"/>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9"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192428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9"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56806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11"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187905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6"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39033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0" y="6459785"/>
            <a:ext cx="2472271"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8"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193732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363E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A48C1064-B122-1146-9476-4F54DE35FE24}"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
        <p:nvSpPr>
          <p:cNvPr id="10" name="Footer Placeholder 11"/>
          <p:cNvSpPr txBox="1">
            <a:spLocks/>
          </p:cNvSpPr>
          <p:nvPr userDrawn="1"/>
        </p:nvSpPr>
        <p:spPr>
          <a:xfrm>
            <a:off x="2" y="6459784"/>
            <a:ext cx="12191998"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revolutionary way to recruit</a:t>
            </a:r>
          </a:p>
        </p:txBody>
      </p:sp>
    </p:spTree>
    <p:extLst>
      <p:ext uri="{BB962C8B-B14F-4D97-AF65-F5344CB8AC3E}">
        <p14:creationId xmlns:p14="http://schemas.microsoft.com/office/powerpoint/2010/main" val="39932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Tree>
    <p:extLst>
      <p:ext uri="{BB962C8B-B14F-4D97-AF65-F5344CB8AC3E}">
        <p14:creationId xmlns:p14="http://schemas.microsoft.com/office/powerpoint/2010/main" val="60575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A48C1064-B122-1146-9476-4F54DE35FE24}"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682" y="153767"/>
            <a:ext cx="1594338" cy="597877"/>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24697"/>
            <a:ext cx="12192000" cy="457200"/>
          </a:xfrm>
          <a:prstGeom prst="rect">
            <a:avLst/>
          </a:prstGeom>
          <a:solidFill>
            <a:srgbClr val="CB1C2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p:cNvSpPr>
            <a:spLocks noGrp="1"/>
          </p:cNvSpPr>
          <p:nvPr>
            <p:ph type="ftr" sz="quarter" idx="3"/>
          </p:nvPr>
        </p:nvSpPr>
        <p:spPr>
          <a:xfrm>
            <a:off x="0" y="6470734"/>
            <a:ext cx="12191998" cy="365125"/>
          </a:xfrm>
          <a:prstGeom prst="rect">
            <a:avLst/>
          </a:prstGeom>
        </p:spPr>
        <p:txBody>
          <a:bodyPr vert="horz" lIns="91440" tIns="45720" rIns="91440" bIns="45720" rtlCol="0" anchor="ctr"/>
          <a:lstStyle>
            <a:lvl1pPr algn="ctr">
              <a:defRPr sz="1200" b="1" i="1">
                <a:solidFill>
                  <a:schemeClr val="bg1"/>
                </a:solidFill>
              </a:defRPr>
            </a:lvl1pPr>
          </a:lstStyle>
          <a:p>
            <a:r>
              <a:rPr lang="en-US" dirty="0"/>
              <a:t>The revolutionary way to recruit</a:t>
            </a:r>
          </a:p>
        </p:txBody>
      </p:sp>
    </p:spTree>
    <p:extLst>
      <p:ext uri="{BB962C8B-B14F-4D97-AF65-F5344CB8AC3E}">
        <p14:creationId xmlns:p14="http://schemas.microsoft.com/office/powerpoint/2010/main" val="39314902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30" y="343203"/>
            <a:ext cx="2686538" cy="1007452"/>
          </a:xfrm>
          <a:prstGeom prst="rect">
            <a:avLst/>
          </a:prstGeom>
        </p:spPr>
      </p:pic>
      <p:cxnSp>
        <p:nvCxnSpPr>
          <p:cNvPr id="11" name="Straight Connector 10"/>
          <p:cNvCxnSpPr/>
          <p:nvPr/>
        </p:nvCxnSpPr>
        <p:spPr>
          <a:xfrm>
            <a:off x="632409" y="3589769"/>
            <a:ext cx="2474259" cy="0"/>
          </a:xfrm>
          <a:prstGeom prst="line">
            <a:avLst/>
          </a:prstGeom>
          <a:ln w="38100">
            <a:solidFill>
              <a:srgbClr val="363E4A"/>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6269" y="2282963"/>
            <a:ext cx="8782831" cy="523220"/>
          </a:xfrm>
          <a:prstGeom prst="rect">
            <a:avLst/>
          </a:prstGeom>
        </p:spPr>
        <p:txBody>
          <a:bodyPr wrap="square">
            <a:spAutoFit/>
          </a:bodyPr>
          <a:lstStyle/>
          <a:p>
            <a:r>
              <a:rPr lang="en-US" sz="2800" dirty="0" smtClean="0">
                <a:solidFill>
                  <a:srgbClr val="363E4A"/>
                </a:solidFill>
              </a:rPr>
              <a:t>Their impact and how to </a:t>
            </a:r>
            <a:r>
              <a:rPr lang="en-US" sz="2800" b="1" dirty="0">
                <a:solidFill>
                  <a:srgbClr val="CB1C28"/>
                </a:solidFill>
              </a:rPr>
              <a:t>avoid </a:t>
            </a:r>
            <a:r>
              <a:rPr lang="en-US" sz="2800" b="1" dirty="0" smtClean="0">
                <a:solidFill>
                  <a:srgbClr val="CB1C28"/>
                </a:solidFill>
              </a:rPr>
              <a:t>them.</a:t>
            </a:r>
            <a:endParaRPr lang="en-US" sz="2800" b="1" dirty="0">
              <a:solidFill>
                <a:srgbClr val="CB1C28"/>
              </a:solidFill>
            </a:endParaRPr>
          </a:p>
        </p:txBody>
      </p:sp>
      <p:sp>
        <p:nvSpPr>
          <p:cNvPr id="9" name="Rectangle 8"/>
          <p:cNvSpPr/>
          <p:nvPr/>
        </p:nvSpPr>
        <p:spPr>
          <a:xfrm>
            <a:off x="526269" y="1636632"/>
            <a:ext cx="6152069" cy="646331"/>
          </a:xfrm>
          <a:prstGeom prst="rect">
            <a:avLst/>
          </a:prstGeom>
        </p:spPr>
        <p:txBody>
          <a:bodyPr wrap="none">
            <a:spAutoFit/>
          </a:bodyPr>
          <a:lstStyle/>
          <a:p>
            <a:r>
              <a:rPr lang="en-US" sz="3600" dirty="0">
                <a:ln>
                  <a:solidFill>
                    <a:srgbClr val="363E4A"/>
                  </a:solidFill>
                </a:ln>
              </a:rPr>
              <a:t>Webinar: </a:t>
            </a:r>
            <a:r>
              <a:rPr lang="en-US" sz="3600" dirty="0" smtClean="0">
                <a:ln>
                  <a:solidFill>
                    <a:srgbClr val="363E4A"/>
                  </a:solidFill>
                </a:ln>
              </a:rPr>
              <a:t>Recruitment Faux Pas</a:t>
            </a:r>
            <a:endParaRPr lang="en-US" sz="3600" dirty="0">
              <a:ln>
                <a:solidFill>
                  <a:srgbClr val="363E4A"/>
                </a:solidFill>
              </a:ln>
            </a:endParaRPr>
          </a:p>
        </p:txBody>
      </p:sp>
      <p:sp>
        <p:nvSpPr>
          <p:cNvPr id="10" name="Rectangle 9"/>
          <p:cNvSpPr/>
          <p:nvPr/>
        </p:nvSpPr>
        <p:spPr>
          <a:xfrm>
            <a:off x="632409" y="3810682"/>
            <a:ext cx="6096000" cy="1477328"/>
          </a:xfrm>
          <a:prstGeom prst="rect">
            <a:avLst/>
          </a:prstGeom>
        </p:spPr>
        <p:txBody>
          <a:bodyPr>
            <a:spAutoFit/>
          </a:bodyPr>
          <a:lstStyle/>
          <a:p>
            <a:r>
              <a:rPr lang="en-AU" dirty="0" smtClean="0"/>
              <a:t>Amber </a:t>
            </a:r>
            <a:r>
              <a:rPr lang="en-AU" dirty="0" err="1" smtClean="0"/>
              <a:t>Dique-Bellete</a:t>
            </a:r>
            <a:endParaRPr lang="en-AU" dirty="0" smtClean="0"/>
          </a:p>
          <a:p>
            <a:r>
              <a:rPr lang="en-AU" dirty="0" smtClean="0"/>
              <a:t>Global Shortlisting &amp; Selection Leader</a:t>
            </a:r>
            <a:endParaRPr lang="en-AU" dirty="0"/>
          </a:p>
          <a:p>
            <a:r>
              <a:rPr lang="en-AU" dirty="0"/>
              <a:t>Employment Office  </a:t>
            </a:r>
          </a:p>
          <a:p>
            <a:r>
              <a:rPr lang="en-AU" dirty="0" err="1">
                <a:solidFill>
                  <a:srgbClr val="CB1C28"/>
                </a:solidFill>
              </a:rPr>
              <a:t>a</a:t>
            </a:r>
            <a:r>
              <a:rPr lang="en-AU" dirty="0" err="1" smtClean="0">
                <a:solidFill>
                  <a:srgbClr val="CB1C28"/>
                </a:solidFill>
              </a:rPr>
              <a:t>mber.dique-bellette@employmentoffice.com.au</a:t>
            </a:r>
            <a:endParaRPr lang="en-AU" dirty="0" smtClean="0">
              <a:solidFill>
                <a:srgbClr val="CB1C28"/>
              </a:solidFill>
            </a:endParaRPr>
          </a:p>
          <a:p>
            <a:r>
              <a:rPr lang="en-AU" dirty="0" smtClean="0">
                <a:solidFill>
                  <a:srgbClr val="CB1C28"/>
                </a:solidFill>
              </a:rPr>
              <a:t>07 3330 2555 </a:t>
            </a:r>
            <a:endParaRPr lang="en-AU" dirty="0">
              <a:solidFill>
                <a:srgbClr val="CB1C28"/>
              </a:solidFill>
            </a:endParaRPr>
          </a:p>
        </p:txBody>
      </p:sp>
    </p:spTree>
    <p:extLst>
      <p:ext uri="{BB962C8B-B14F-4D97-AF65-F5344CB8AC3E}">
        <p14:creationId xmlns:p14="http://schemas.microsoft.com/office/powerpoint/2010/main" val="1515507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Screening and Shortlisting</a:t>
            </a:r>
            <a:endParaRPr lang="en-US" sz="3600" dirty="0">
              <a:latin typeface="+mn-lt"/>
            </a:endParaRPr>
          </a:p>
        </p:txBody>
      </p:sp>
      <p:pic>
        <p:nvPicPr>
          <p:cNvPr id="3" name="Picture 2"/>
          <p:cNvPicPr>
            <a:picLocks noChangeAspect="1"/>
          </p:cNvPicPr>
          <p:nvPr/>
        </p:nvPicPr>
        <p:blipFill>
          <a:blip r:embed="rId3"/>
          <a:stretch>
            <a:fillRect/>
          </a:stretch>
        </p:blipFill>
        <p:spPr>
          <a:xfrm>
            <a:off x="9105152" y="2010042"/>
            <a:ext cx="2453341" cy="2453341"/>
          </a:xfrm>
          <a:prstGeom prst="rect">
            <a:avLst/>
          </a:prstGeom>
        </p:spPr>
      </p:pic>
      <p:sp>
        <p:nvSpPr>
          <p:cNvPr id="4" name="TextBox 3"/>
          <p:cNvSpPr txBox="1"/>
          <p:nvPr/>
        </p:nvSpPr>
        <p:spPr>
          <a:xfrm>
            <a:off x="9105152" y="4648049"/>
            <a:ext cx="2057423" cy="369332"/>
          </a:xfrm>
          <a:prstGeom prst="rect">
            <a:avLst/>
          </a:prstGeom>
          <a:noFill/>
        </p:spPr>
        <p:txBody>
          <a:bodyPr wrap="none" rtlCol="0">
            <a:spAutoFit/>
          </a:bodyPr>
          <a:lstStyle/>
          <a:p>
            <a:r>
              <a:rPr lang="en-US" dirty="0" smtClean="0"/>
              <a:t>Time is everything</a:t>
            </a:r>
            <a:r>
              <a:rPr lang="mr-IN" dirty="0" smtClean="0"/>
              <a:t>…</a:t>
            </a:r>
            <a:endParaRPr lang="en-US" dirty="0"/>
          </a:p>
        </p:txBody>
      </p:sp>
      <p:sp>
        <p:nvSpPr>
          <p:cNvPr id="5" name="Rectangle 4"/>
          <p:cNvSpPr/>
          <p:nvPr/>
        </p:nvSpPr>
        <p:spPr>
          <a:xfrm>
            <a:off x="9105152" y="5017381"/>
            <a:ext cx="2949388" cy="1200329"/>
          </a:xfrm>
          <a:prstGeom prst="rect">
            <a:avLst/>
          </a:prstGeom>
        </p:spPr>
        <p:txBody>
          <a:bodyPr wrap="square">
            <a:spAutoFit/>
          </a:bodyPr>
          <a:lstStyle/>
          <a:p>
            <a:r>
              <a:rPr lang="en-US" b="1" dirty="0" smtClean="0">
                <a:solidFill>
                  <a:srgbClr val="FF0000"/>
                </a:solidFill>
                <a:latin typeface="Calibri" charset="0"/>
              </a:rPr>
              <a:t>Research </a:t>
            </a:r>
            <a:r>
              <a:rPr lang="en-US" b="1" dirty="0">
                <a:solidFill>
                  <a:srgbClr val="FF0000"/>
                </a:solidFill>
                <a:latin typeface="Calibri" charset="0"/>
              </a:rPr>
              <a:t>indicates the top 10 percent of candidates are often gone from the marketplace within 10 days. </a:t>
            </a:r>
            <a:endParaRPr lang="en-US" b="1" dirty="0">
              <a:solidFill>
                <a:srgbClr val="FF0000"/>
              </a:solidFill>
            </a:endParaRPr>
          </a:p>
        </p:txBody>
      </p:sp>
      <p:sp>
        <p:nvSpPr>
          <p:cNvPr id="6" name="TextBox 5"/>
          <p:cNvSpPr txBox="1"/>
          <p:nvPr/>
        </p:nvSpPr>
        <p:spPr>
          <a:xfrm>
            <a:off x="564777" y="1899797"/>
            <a:ext cx="7933764" cy="3323987"/>
          </a:xfrm>
          <a:prstGeom prst="rect">
            <a:avLst/>
          </a:prstGeom>
          <a:noFill/>
        </p:spPr>
        <p:txBody>
          <a:bodyPr wrap="square" rtlCol="0">
            <a:spAutoFit/>
          </a:bodyPr>
          <a:lstStyle/>
          <a:p>
            <a:pPr marL="285750" indent="-285750">
              <a:lnSpc>
                <a:spcPct val="150000"/>
              </a:lnSpc>
              <a:buFont typeface="Arial" charset="0"/>
              <a:buChar char="•"/>
            </a:pPr>
            <a:r>
              <a:rPr lang="en-US" sz="3200" dirty="0" smtClean="0"/>
              <a:t>Unconscious BIAS</a:t>
            </a:r>
          </a:p>
          <a:p>
            <a:pPr marL="285750" indent="-285750">
              <a:lnSpc>
                <a:spcPct val="150000"/>
              </a:lnSpc>
              <a:buFont typeface="Arial" charset="0"/>
              <a:buChar char="•"/>
            </a:pPr>
            <a:r>
              <a:rPr lang="en-US" sz="3200" dirty="0" smtClean="0"/>
              <a:t>Waiting for the perfect ‘on paper’ candidate</a:t>
            </a:r>
          </a:p>
          <a:p>
            <a:pPr marL="285750" indent="-285750">
              <a:lnSpc>
                <a:spcPct val="150000"/>
              </a:lnSpc>
              <a:buFont typeface="Arial" charset="0"/>
              <a:buChar char="•"/>
            </a:pPr>
            <a:r>
              <a:rPr lang="en-US" sz="3200" dirty="0" smtClean="0"/>
              <a:t>Making assumptions</a:t>
            </a:r>
          </a:p>
          <a:p>
            <a:pPr marL="285750" indent="-285750">
              <a:lnSpc>
                <a:spcPct val="150000"/>
              </a:lnSpc>
              <a:buFont typeface="Arial" charset="0"/>
              <a:buChar char="•"/>
            </a:pPr>
            <a:r>
              <a:rPr lang="en-US" sz="3200" dirty="0" smtClean="0"/>
              <a:t>Taking too </a:t>
            </a:r>
            <a:r>
              <a:rPr lang="en-US" sz="3200" dirty="0" smtClean="0"/>
              <a:t>long</a:t>
            </a:r>
          </a:p>
          <a:p>
            <a:endParaRPr lang="en-US" dirty="0"/>
          </a:p>
        </p:txBody>
      </p:sp>
    </p:spTree>
    <p:extLst>
      <p:ext uri="{BB962C8B-B14F-4D97-AF65-F5344CB8AC3E}">
        <p14:creationId xmlns:p14="http://schemas.microsoft.com/office/powerpoint/2010/main" val="261550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F3A748E-2624-46C4-9DF4-4F95C311161E}"/>
              </a:ext>
            </a:extLst>
          </p:cNvPr>
          <p:cNvSpPr/>
          <p:nvPr/>
        </p:nvSpPr>
        <p:spPr>
          <a:xfrm>
            <a:off x="0" y="1083183"/>
            <a:ext cx="12192000" cy="4684542"/>
          </a:xfrm>
          <a:prstGeom prst="rect">
            <a:avLst/>
          </a:prstGeom>
          <a:solidFill>
            <a:schemeClr val="accent2">
              <a:lumMod val="50000"/>
              <a:lumOff val="50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p>
        </p:txBody>
      </p:sp>
      <p:sp>
        <p:nvSpPr>
          <p:cNvPr id="4" name="TextBox 3"/>
          <p:cNvSpPr txBox="1"/>
          <p:nvPr/>
        </p:nvSpPr>
        <p:spPr>
          <a:xfrm>
            <a:off x="1585350" y="3067337"/>
            <a:ext cx="3082190" cy="1200329"/>
          </a:xfrm>
          <a:prstGeom prst="rect">
            <a:avLst/>
          </a:prstGeom>
          <a:noFill/>
        </p:spPr>
        <p:txBody>
          <a:bodyPr wrap="none" rtlCol="0">
            <a:spAutoFit/>
          </a:bodyPr>
          <a:lstStyle/>
          <a:p>
            <a:pPr algn="ctr"/>
            <a:r>
              <a:rPr lang="en-US" sz="3600" b="1" dirty="0" smtClean="0">
                <a:solidFill>
                  <a:schemeClr val="bg1"/>
                </a:solidFill>
              </a:rPr>
              <a:t>INTERVIEWING</a:t>
            </a:r>
          </a:p>
          <a:p>
            <a:pPr algn="ctr"/>
            <a:endParaRPr lang="en-US" sz="3600" b="1" dirty="0">
              <a:solidFill>
                <a:schemeClr val="bg1"/>
              </a:solidFill>
            </a:endParaRPr>
          </a:p>
        </p:txBody>
      </p:sp>
      <p:pic>
        <p:nvPicPr>
          <p:cNvPr id="5" name="Picture 4"/>
          <p:cNvPicPr>
            <a:picLocks noChangeAspect="1"/>
          </p:cNvPicPr>
          <p:nvPr/>
        </p:nvPicPr>
        <p:blipFill>
          <a:blip r:embed="rId2"/>
          <a:stretch>
            <a:fillRect/>
          </a:stretch>
        </p:blipFill>
        <p:spPr>
          <a:xfrm>
            <a:off x="6252882" y="1083182"/>
            <a:ext cx="5939118" cy="4691903"/>
          </a:xfrm>
          <a:prstGeom prst="rect">
            <a:avLst/>
          </a:prstGeom>
        </p:spPr>
      </p:pic>
    </p:spTree>
    <p:extLst>
      <p:ext uri="{BB962C8B-B14F-4D97-AF65-F5344CB8AC3E}">
        <p14:creationId xmlns:p14="http://schemas.microsoft.com/office/powerpoint/2010/main" val="954029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Interviewing</a:t>
            </a:r>
            <a:endParaRPr lang="en-US" sz="3600" dirty="0">
              <a:latin typeface="+mn-lt"/>
            </a:endParaRPr>
          </a:p>
        </p:txBody>
      </p:sp>
      <p:sp>
        <p:nvSpPr>
          <p:cNvPr id="3" name="TextBox 2"/>
          <p:cNvSpPr txBox="1"/>
          <p:nvPr/>
        </p:nvSpPr>
        <p:spPr>
          <a:xfrm>
            <a:off x="465083" y="1737257"/>
            <a:ext cx="2114425" cy="369332"/>
          </a:xfrm>
          <a:prstGeom prst="rect">
            <a:avLst/>
          </a:prstGeom>
          <a:noFill/>
        </p:spPr>
        <p:txBody>
          <a:bodyPr wrap="none" rtlCol="0">
            <a:spAutoFit/>
          </a:bodyPr>
          <a:lstStyle/>
          <a:p>
            <a:r>
              <a:rPr lang="en-US" dirty="0" smtClean="0"/>
              <a:t>Length of Interview </a:t>
            </a:r>
            <a:endParaRPr lang="en-US" dirty="0"/>
          </a:p>
        </p:txBody>
      </p:sp>
      <p:sp>
        <p:nvSpPr>
          <p:cNvPr id="4" name="TextBox 3"/>
          <p:cNvSpPr txBox="1"/>
          <p:nvPr/>
        </p:nvSpPr>
        <p:spPr>
          <a:xfrm>
            <a:off x="1986691" y="2675699"/>
            <a:ext cx="2120132" cy="369332"/>
          </a:xfrm>
          <a:prstGeom prst="rect">
            <a:avLst/>
          </a:prstGeom>
          <a:noFill/>
        </p:spPr>
        <p:txBody>
          <a:bodyPr wrap="none" rtlCol="0">
            <a:spAutoFit/>
          </a:bodyPr>
          <a:lstStyle/>
          <a:p>
            <a:r>
              <a:rPr lang="en-US" dirty="0" smtClean="0"/>
              <a:t>Interview Questions </a:t>
            </a:r>
          </a:p>
        </p:txBody>
      </p:sp>
      <p:sp>
        <p:nvSpPr>
          <p:cNvPr id="5" name="TextBox 4"/>
          <p:cNvSpPr txBox="1"/>
          <p:nvPr/>
        </p:nvSpPr>
        <p:spPr>
          <a:xfrm>
            <a:off x="4370709" y="1737257"/>
            <a:ext cx="2105256" cy="369332"/>
          </a:xfrm>
          <a:prstGeom prst="rect">
            <a:avLst/>
          </a:prstGeom>
          <a:noFill/>
        </p:spPr>
        <p:txBody>
          <a:bodyPr wrap="none" rtlCol="0">
            <a:spAutoFit/>
          </a:bodyPr>
          <a:lstStyle/>
          <a:p>
            <a:r>
              <a:rPr lang="en-US" dirty="0" smtClean="0"/>
              <a:t>Information Sharing </a:t>
            </a:r>
            <a:endParaRPr lang="en-US" dirty="0"/>
          </a:p>
        </p:txBody>
      </p:sp>
      <p:sp>
        <p:nvSpPr>
          <p:cNvPr id="6" name="TextBox 5"/>
          <p:cNvSpPr txBox="1"/>
          <p:nvPr/>
        </p:nvSpPr>
        <p:spPr>
          <a:xfrm>
            <a:off x="3639574" y="3807633"/>
            <a:ext cx="1482009" cy="369332"/>
          </a:xfrm>
          <a:prstGeom prst="rect">
            <a:avLst/>
          </a:prstGeom>
          <a:noFill/>
        </p:spPr>
        <p:txBody>
          <a:bodyPr wrap="none" rtlCol="0">
            <a:spAutoFit/>
          </a:bodyPr>
          <a:lstStyle/>
          <a:p>
            <a:r>
              <a:rPr lang="en-US" dirty="0" smtClean="0"/>
              <a:t>Transparency </a:t>
            </a:r>
            <a:endParaRPr lang="en-US" dirty="0"/>
          </a:p>
        </p:txBody>
      </p:sp>
      <p:sp>
        <p:nvSpPr>
          <p:cNvPr id="7" name="TextBox 6"/>
          <p:cNvSpPr txBox="1"/>
          <p:nvPr/>
        </p:nvSpPr>
        <p:spPr>
          <a:xfrm>
            <a:off x="627542" y="3478923"/>
            <a:ext cx="1951966" cy="369332"/>
          </a:xfrm>
          <a:prstGeom prst="rect">
            <a:avLst/>
          </a:prstGeom>
          <a:noFill/>
        </p:spPr>
        <p:txBody>
          <a:bodyPr wrap="square" rtlCol="0">
            <a:spAutoFit/>
          </a:bodyPr>
          <a:lstStyle/>
          <a:p>
            <a:r>
              <a:rPr lang="en-US" smtClean="0"/>
              <a:t>Style of Interview</a:t>
            </a:r>
            <a:endParaRPr lang="en-US"/>
          </a:p>
        </p:txBody>
      </p:sp>
      <p:sp>
        <p:nvSpPr>
          <p:cNvPr id="8" name="TextBox 7"/>
          <p:cNvSpPr txBox="1"/>
          <p:nvPr/>
        </p:nvSpPr>
        <p:spPr>
          <a:xfrm>
            <a:off x="699399" y="4717591"/>
            <a:ext cx="1808252" cy="369332"/>
          </a:xfrm>
          <a:prstGeom prst="rect">
            <a:avLst/>
          </a:prstGeom>
          <a:noFill/>
        </p:spPr>
        <p:txBody>
          <a:bodyPr wrap="none" rtlCol="0">
            <a:spAutoFit/>
          </a:bodyPr>
          <a:lstStyle/>
          <a:p>
            <a:r>
              <a:rPr lang="en-US" dirty="0" smtClean="0"/>
              <a:t>Video Interviews</a:t>
            </a:r>
            <a:endParaRPr lang="en-US" dirty="0"/>
          </a:p>
        </p:txBody>
      </p:sp>
      <p:sp>
        <p:nvSpPr>
          <p:cNvPr id="9" name="TextBox 8"/>
          <p:cNvSpPr txBox="1"/>
          <p:nvPr/>
        </p:nvSpPr>
        <p:spPr>
          <a:xfrm>
            <a:off x="5423337" y="2698109"/>
            <a:ext cx="2676182" cy="369332"/>
          </a:xfrm>
          <a:prstGeom prst="rect">
            <a:avLst/>
          </a:prstGeom>
          <a:noFill/>
        </p:spPr>
        <p:txBody>
          <a:bodyPr wrap="none" rtlCol="0">
            <a:spAutoFit/>
          </a:bodyPr>
          <a:lstStyle/>
          <a:p>
            <a:r>
              <a:rPr lang="en-US" dirty="0" smtClean="0"/>
              <a:t>The Candidate Experience </a:t>
            </a:r>
            <a:endParaRPr lang="en-US" dirty="0"/>
          </a:p>
        </p:txBody>
      </p:sp>
      <p:sp>
        <p:nvSpPr>
          <p:cNvPr id="11" name="Oval 10"/>
          <p:cNvSpPr/>
          <p:nvPr/>
        </p:nvSpPr>
        <p:spPr>
          <a:xfrm>
            <a:off x="6893751" y="3367958"/>
            <a:ext cx="5055475" cy="2699267"/>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7132861" y="3663589"/>
            <a:ext cx="4577256" cy="2585323"/>
          </a:xfrm>
          <a:prstGeom prst="rect">
            <a:avLst/>
          </a:prstGeom>
          <a:noFill/>
        </p:spPr>
        <p:txBody>
          <a:bodyPr wrap="square" rtlCol="0">
            <a:spAutoFit/>
          </a:bodyPr>
          <a:lstStyle/>
          <a:p>
            <a:pPr algn="ctr"/>
            <a:r>
              <a:rPr lang="en-CA" sz="2400" b="1" dirty="0">
                <a:solidFill>
                  <a:srgbClr val="FF0000"/>
                </a:solidFill>
              </a:rPr>
              <a:t>166 interviewers were asked before interviewing 691 students at a career fair. </a:t>
            </a:r>
            <a:r>
              <a:rPr lang="en-CA" sz="2400" b="1" dirty="0" smtClean="0">
                <a:solidFill>
                  <a:srgbClr val="FF0000"/>
                </a:solidFill>
              </a:rPr>
              <a:t/>
            </a:r>
            <a:br>
              <a:rPr lang="en-CA" sz="2400" b="1" dirty="0" smtClean="0">
                <a:solidFill>
                  <a:srgbClr val="FF0000"/>
                </a:solidFill>
              </a:rPr>
            </a:br>
            <a:r>
              <a:rPr lang="en-CA" sz="2400" b="1" dirty="0" smtClean="0">
                <a:solidFill>
                  <a:srgbClr val="FF0000"/>
                </a:solidFill>
              </a:rPr>
              <a:t>One </a:t>
            </a:r>
            <a:r>
              <a:rPr lang="en-CA" sz="2400" b="1" dirty="0">
                <a:solidFill>
                  <a:srgbClr val="FF0000"/>
                </a:solidFill>
              </a:rPr>
              <a:t>of the queries was how long did it take to come to a conclusion? </a:t>
            </a:r>
            <a:r>
              <a:rPr lang="en-CA" b="1" dirty="0">
                <a:solidFill>
                  <a:srgbClr val="FF0000"/>
                </a:solidFill>
              </a:rPr>
              <a:t/>
            </a:r>
            <a:br>
              <a:rPr lang="en-CA" b="1" dirty="0">
                <a:solidFill>
                  <a:srgbClr val="FF0000"/>
                </a:solidFill>
              </a:rPr>
            </a:br>
            <a:endParaRPr lang="en-US" b="1" dirty="0">
              <a:solidFill>
                <a:srgbClr val="FF0000"/>
              </a:solidFill>
            </a:endParaRPr>
          </a:p>
        </p:txBody>
      </p:sp>
      <p:sp>
        <p:nvSpPr>
          <p:cNvPr id="13" name="TextBox 12"/>
          <p:cNvSpPr txBox="1"/>
          <p:nvPr/>
        </p:nvSpPr>
        <p:spPr>
          <a:xfrm>
            <a:off x="2987980" y="5097303"/>
            <a:ext cx="3266407" cy="369332"/>
          </a:xfrm>
          <a:prstGeom prst="rect">
            <a:avLst/>
          </a:prstGeom>
          <a:noFill/>
        </p:spPr>
        <p:txBody>
          <a:bodyPr wrap="none" rtlCol="0">
            <a:spAutoFit/>
          </a:bodyPr>
          <a:lstStyle/>
          <a:p>
            <a:r>
              <a:rPr lang="en-US" dirty="0" smtClean="0"/>
              <a:t>How many rounds </a:t>
            </a:r>
            <a:r>
              <a:rPr lang="en-US" smtClean="0"/>
              <a:t>of interviews?</a:t>
            </a:r>
            <a:endParaRPr lang="en-US"/>
          </a:p>
        </p:txBody>
      </p:sp>
    </p:spTree>
    <p:extLst>
      <p:ext uri="{BB962C8B-B14F-4D97-AF65-F5344CB8AC3E}">
        <p14:creationId xmlns:p14="http://schemas.microsoft.com/office/powerpoint/2010/main" val="212823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References, testing and other checks</a:t>
            </a:r>
            <a:endParaRPr lang="en-US" sz="3600" dirty="0">
              <a:latin typeface="+mn-lt"/>
            </a:endParaRPr>
          </a:p>
        </p:txBody>
      </p:sp>
      <p:sp>
        <p:nvSpPr>
          <p:cNvPr id="3" name="TextBox 2"/>
          <p:cNvSpPr txBox="1"/>
          <p:nvPr/>
        </p:nvSpPr>
        <p:spPr>
          <a:xfrm>
            <a:off x="381000" y="1532238"/>
            <a:ext cx="5649097" cy="2554545"/>
          </a:xfrm>
          <a:prstGeom prst="rect">
            <a:avLst/>
          </a:prstGeom>
          <a:noFill/>
        </p:spPr>
        <p:txBody>
          <a:bodyPr wrap="square" rtlCol="0">
            <a:spAutoFit/>
          </a:bodyPr>
          <a:lstStyle/>
          <a:p>
            <a:pPr marL="285750" indent="-285750">
              <a:buFont typeface="Arial" charset="0"/>
              <a:buChar char="•"/>
            </a:pPr>
            <a:r>
              <a:rPr lang="en-US" sz="3200" dirty="0"/>
              <a:t>Reference Checks</a:t>
            </a:r>
          </a:p>
          <a:p>
            <a:pPr marL="285750" indent="-285750">
              <a:buFont typeface="Arial" charset="0"/>
              <a:buChar char="•"/>
            </a:pPr>
            <a:r>
              <a:rPr lang="en-US" sz="3200" dirty="0"/>
              <a:t>Skills Testing</a:t>
            </a:r>
          </a:p>
          <a:p>
            <a:pPr marL="285750" indent="-285750">
              <a:buFont typeface="Arial" charset="0"/>
              <a:buChar char="•"/>
            </a:pPr>
            <a:r>
              <a:rPr lang="en-US" sz="3200" dirty="0" err="1"/>
              <a:t>Behavioural</a:t>
            </a:r>
            <a:r>
              <a:rPr lang="en-US" sz="3200" dirty="0"/>
              <a:t> Testing</a:t>
            </a:r>
          </a:p>
          <a:p>
            <a:pPr marL="285750" indent="-285750">
              <a:buFont typeface="Arial" charset="0"/>
              <a:buChar char="•"/>
            </a:pPr>
            <a:r>
              <a:rPr lang="en-US" sz="3200" dirty="0"/>
              <a:t>Criminal History Checks</a:t>
            </a:r>
          </a:p>
          <a:p>
            <a:pPr marL="285750" indent="-285750">
              <a:buFont typeface="Arial" charset="0"/>
              <a:buChar char="•"/>
            </a:pPr>
            <a:r>
              <a:rPr lang="en-US" sz="3200" dirty="0"/>
              <a:t>Financial Background Checks</a:t>
            </a:r>
          </a:p>
        </p:txBody>
      </p:sp>
      <p:pic>
        <p:nvPicPr>
          <p:cNvPr id="5" name="Picture 4"/>
          <p:cNvPicPr>
            <a:picLocks noChangeAspect="1"/>
          </p:cNvPicPr>
          <p:nvPr/>
        </p:nvPicPr>
        <p:blipFill>
          <a:blip r:embed="rId2"/>
          <a:stretch>
            <a:fillRect/>
          </a:stretch>
        </p:blipFill>
        <p:spPr>
          <a:xfrm>
            <a:off x="6660292" y="2518658"/>
            <a:ext cx="5334000" cy="3733800"/>
          </a:xfrm>
          <a:prstGeom prst="rect">
            <a:avLst/>
          </a:prstGeom>
        </p:spPr>
      </p:pic>
    </p:spTree>
    <p:extLst>
      <p:ext uri="{BB962C8B-B14F-4D97-AF65-F5344CB8AC3E}">
        <p14:creationId xmlns:p14="http://schemas.microsoft.com/office/powerpoint/2010/main" val="72028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450"/>
            <a:ext cx="10774680" cy="631916"/>
          </a:xfrm>
        </p:spPr>
        <p:txBody>
          <a:bodyPr>
            <a:normAutofit/>
          </a:bodyPr>
          <a:lstStyle/>
          <a:p>
            <a:r>
              <a:rPr lang="en-US" sz="3600" dirty="0" smtClean="0">
                <a:latin typeface="+mn-lt"/>
              </a:rPr>
              <a:t>Selection and Offer</a:t>
            </a:r>
            <a:endParaRPr lang="en-US" sz="36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325" y="2983832"/>
            <a:ext cx="4704069" cy="3156953"/>
          </a:xfrm>
          <a:prstGeom prst="rect">
            <a:avLst/>
          </a:prstGeom>
        </p:spPr>
      </p:pic>
      <p:sp>
        <p:nvSpPr>
          <p:cNvPr id="4" name="TextBox 3"/>
          <p:cNvSpPr txBox="1"/>
          <p:nvPr/>
        </p:nvSpPr>
        <p:spPr>
          <a:xfrm>
            <a:off x="433137" y="4668254"/>
            <a:ext cx="3601242" cy="584775"/>
          </a:xfrm>
          <a:prstGeom prst="rect">
            <a:avLst/>
          </a:prstGeom>
          <a:noFill/>
        </p:spPr>
        <p:txBody>
          <a:bodyPr wrap="none" rtlCol="0">
            <a:spAutoFit/>
          </a:bodyPr>
          <a:lstStyle/>
          <a:p>
            <a:r>
              <a:rPr lang="en-US" sz="3200" b="1" dirty="0" smtClean="0"/>
              <a:t>Timing is important </a:t>
            </a:r>
            <a:endParaRPr lang="en-US" sz="3200" b="1" dirty="0"/>
          </a:p>
        </p:txBody>
      </p:sp>
      <p:sp>
        <p:nvSpPr>
          <p:cNvPr id="6" name="TextBox 5"/>
          <p:cNvSpPr txBox="1"/>
          <p:nvPr/>
        </p:nvSpPr>
        <p:spPr>
          <a:xfrm>
            <a:off x="433137" y="2983832"/>
            <a:ext cx="4771243" cy="584775"/>
          </a:xfrm>
          <a:prstGeom prst="rect">
            <a:avLst/>
          </a:prstGeom>
          <a:noFill/>
        </p:spPr>
        <p:txBody>
          <a:bodyPr wrap="none" rtlCol="0">
            <a:spAutoFit/>
          </a:bodyPr>
          <a:lstStyle/>
          <a:p>
            <a:r>
              <a:rPr lang="en-US" sz="3200" b="1" dirty="0" smtClean="0"/>
              <a:t>Make an </a:t>
            </a:r>
            <a:r>
              <a:rPr lang="en-US" sz="3200" b="1" dirty="0" smtClean="0"/>
              <a:t>appropriate </a:t>
            </a:r>
            <a:r>
              <a:rPr lang="en-US" sz="3200" b="1" dirty="0" smtClean="0"/>
              <a:t>offer </a:t>
            </a:r>
            <a:endParaRPr lang="en-US" sz="3200" b="1" dirty="0"/>
          </a:p>
        </p:txBody>
      </p:sp>
      <p:sp>
        <p:nvSpPr>
          <p:cNvPr id="7" name="TextBox 6"/>
          <p:cNvSpPr txBox="1"/>
          <p:nvPr/>
        </p:nvSpPr>
        <p:spPr>
          <a:xfrm>
            <a:off x="433137" y="3826043"/>
            <a:ext cx="5145511" cy="584775"/>
          </a:xfrm>
          <a:prstGeom prst="rect">
            <a:avLst/>
          </a:prstGeom>
          <a:noFill/>
        </p:spPr>
        <p:txBody>
          <a:bodyPr wrap="none" rtlCol="0">
            <a:spAutoFit/>
          </a:bodyPr>
          <a:lstStyle/>
          <a:p>
            <a:r>
              <a:rPr lang="en-US" sz="3200" b="1" dirty="0" smtClean="0"/>
              <a:t>Confirm </a:t>
            </a:r>
            <a:r>
              <a:rPr lang="en-US" sz="3200" b="1" dirty="0" smtClean="0"/>
              <a:t>housekeeping </a:t>
            </a:r>
            <a:r>
              <a:rPr lang="en-US" sz="3200" b="1" dirty="0"/>
              <a:t>i</a:t>
            </a:r>
            <a:r>
              <a:rPr lang="en-US" sz="3200" b="1" dirty="0" smtClean="0"/>
              <a:t>tems </a:t>
            </a:r>
            <a:endParaRPr lang="en-US" sz="3200" b="1" dirty="0"/>
          </a:p>
        </p:txBody>
      </p:sp>
      <p:sp>
        <p:nvSpPr>
          <p:cNvPr id="9" name="TextBox 8"/>
          <p:cNvSpPr txBox="1"/>
          <p:nvPr/>
        </p:nvSpPr>
        <p:spPr>
          <a:xfrm>
            <a:off x="1010653" y="2406316"/>
            <a:ext cx="184731" cy="369332"/>
          </a:xfrm>
          <a:prstGeom prst="rect">
            <a:avLst/>
          </a:prstGeom>
          <a:noFill/>
        </p:spPr>
        <p:txBody>
          <a:bodyPr wrap="none" rtlCol="0">
            <a:spAutoFit/>
          </a:bodyPr>
          <a:lstStyle/>
          <a:p>
            <a:endParaRPr lang="en-US" dirty="0"/>
          </a:p>
        </p:txBody>
      </p:sp>
      <p:sp>
        <p:nvSpPr>
          <p:cNvPr id="10" name="TextBox 9"/>
          <p:cNvSpPr txBox="1"/>
          <p:nvPr/>
        </p:nvSpPr>
        <p:spPr>
          <a:xfrm>
            <a:off x="381000" y="2270339"/>
            <a:ext cx="7658828" cy="584775"/>
          </a:xfrm>
          <a:prstGeom prst="rect">
            <a:avLst/>
          </a:prstGeom>
          <a:noFill/>
        </p:spPr>
        <p:txBody>
          <a:bodyPr wrap="none" rtlCol="0">
            <a:spAutoFit/>
          </a:bodyPr>
          <a:lstStyle/>
          <a:p>
            <a:r>
              <a:rPr lang="en-US" sz="3200" b="1" dirty="0" smtClean="0"/>
              <a:t>Don</a:t>
            </a:r>
            <a:r>
              <a:rPr lang="mr-IN" sz="3200" b="1" dirty="0" smtClean="0"/>
              <a:t>’</a:t>
            </a:r>
            <a:r>
              <a:rPr lang="en-US" sz="3200" b="1" dirty="0" smtClean="0"/>
              <a:t>t assume a verbal acceptance is official </a:t>
            </a:r>
            <a:endParaRPr lang="en-US" sz="3200" b="1" dirty="0"/>
          </a:p>
        </p:txBody>
      </p:sp>
    </p:spTree>
    <p:extLst>
      <p:ext uri="{BB962C8B-B14F-4D97-AF65-F5344CB8AC3E}">
        <p14:creationId xmlns:p14="http://schemas.microsoft.com/office/powerpoint/2010/main" val="529434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Candidate Care and Wrap Up</a:t>
            </a:r>
            <a:endParaRPr lang="en-US" sz="3600" dirty="0">
              <a:latin typeface="+mn-lt"/>
            </a:endParaRPr>
          </a:p>
        </p:txBody>
      </p:sp>
      <p:pic>
        <p:nvPicPr>
          <p:cNvPr id="6" name="Picture 4" descr="https://lh5.googleusercontent.com/6TjnaPlV6WvpT8MGf_Z5t_VSYkQMVcjtGCEDsJN6AiK-Nrba8kVcODFwt1Q7JelQKP83uIXMF_as5nX2iCBdI3AhS0r41iB_4RPJ3NrqrdZvt2U54evFBVQO7_JXOmJT-X3BPi3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29266"/>
            <a:ext cx="6562144" cy="460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96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Candidate Care and Wrap Up</a:t>
            </a:r>
            <a:endParaRPr lang="en-US" sz="3600" dirty="0">
              <a:latin typeface="+mn-lt"/>
            </a:endParaRPr>
          </a:p>
        </p:txBody>
      </p:sp>
      <p:pic>
        <p:nvPicPr>
          <p:cNvPr id="1026" name="Picture 2" descr="https://lh4.googleusercontent.com/_mqUCTOCQcbYXWsNfFU-3jj4YG4fnc_3UNSnlDh0ih6f_OGQi_7pgSmIuKLRwvFyKiZiXXaIaNNlTUro27y4n02oll6kHNMeR80waNciqKrkuzZ1AQyLCZxvQoYHExihcYhFu0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0617"/>
            <a:ext cx="11242109" cy="29879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52483" y="5768788"/>
            <a:ext cx="6535635" cy="369332"/>
          </a:xfrm>
          <a:prstGeom prst="rect">
            <a:avLst/>
          </a:prstGeom>
          <a:noFill/>
        </p:spPr>
        <p:txBody>
          <a:bodyPr wrap="none" rtlCol="0">
            <a:spAutoFit/>
          </a:bodyPr>
          <a:lstStyle/>
          <a:p>
            <a:r>
              <a:rPr lang="en-US" b="1" dirty="0" smtClean="0"/>
              <a:t>Feedback </a:t>
            </a:r>
            <a:r>
              <a:rPr lang="mr-IN" b="1" dirty="0" smtClean="0"/>
              <a:t>–</a:t>
            </a:r>
            <a:r>
              <a:rPr lang="en-US" b="1" dirty="0" smtClean="0"/>
              <a:t> What were the results, what worked, and what didn’t?</a:t>
            </a:r>
            <a:endParaRPr lang="en-US" b="1" dirty="0"/>
          </a:p>
        </p:txBody>
      </p:sp>
    </p:spTree>
    <p:extLst>
      <p:ext uri="{BB962C8B-B14F-4D97-AF65-F5344CB8AC3E}">
        <p14:creationId xmlns:p14="http://schemas.microsoft.com/office/powerpoint/2010/main" val="307615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F3A748E-2624-46C4-9DF4-4F95C311161E}"/>
              </a:ext>
            </a:extLst>
          </p:cNvPr>
          <p:cNvSpPr/>
          <p:nvPr/>
        </p:nvSpPr>
        <p:spPr>
          <a:xfrm>
            <a:off x="0" y="1086729"/>
            <a:ext cx="12192000" cy="4684542"/>
          </a:xfrm>
          <a:prstGeom prst="rect">
            <a:avLst/>
          </a:prstGeom>
          <a:solidFill>
            <a:schemeClr val="accent2">
              <a:lumMod val="50000"/>
              <a:lumOff val="50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Questions?</a:t>
            </a:r>
          </a:p>
        </p:txBody>
      </p:sp>
    </p:spTree>
    <p:extLst>
      <p:ext uri="{BB962C8B-B14F-4D97-AF65-F5344CB8AC3E}">
        <p14:creationId xmlns:p14="http://schemas.microsoft.com/office/powerpoint/2010/main" val="2087855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303"/>
            <a:ext cx="10774680" cy="631916"/>
          </a:xfrm>
        </p:spPr>
        <p:txBody>
          <a:bodyPr>
            <a:normAutofit/>
          </a:bodyPr>
          <a:lstStyle/>
          <a:p>
            <a:r>
              <a:rPr lang="en-US" sz="3600" dirty="0" smtClean="0">
                <a:latin typeface="+mn-lt"/>
              </a:rPr>
              <a:t>Thank you for joining us for today’s Webinar</a:t>
            </a:r>
            <a:endParaRPr lang="en-US" sz="3600" dirty="0">
              <a:latin typeface="+mn-lt"/>
            </a:endParaRPr>
          </a:p>
        </p:txBody>
      </p:sp>
      <p:sp>
        <p:nvSpPr>
          <p:cNvPr id="3" name="Content Placeholder 2"/>
          <p:cNvSpPr>
            <a:spLocks noGrp="1"/>
          </p:cNvSpPr>
          <p:nvPr>
            <p:ph idx="1"/>
          </p:nvPr>
        </p:nvSpPr>
        <p:spPr>
          <a:xfrm>
            <a:off x="520700" y="1266844"/>
            <a:ext cx="10058400" cy="4966584"/>
          </a:xfrm>
        </p:spPr>
        <p:txBody>
          <a:bodyPr>
            <a:normAutofit/>
          </a:bodyPr>
          <a:lstStyle/>
          <a:p>
            <a:pPr marL="0" indent="0">
              <a:buNone/>
            </a:pPr>
            <a:r>
              <a:rPr lang="en-US" sz="1800" b="1" u="sng" dirty="0" smtClean="0">
                <a:latin typeface="Calibri" charset="0"/>
                <a:ea typeface="Calibri" charset="0"/>
                <a:cs typeface="Calibri" charset="0"/>
              </a:rPr>
              <a:t> Housekeeping: </a:t>
            </a:r>
          </a:p>
          <a:p>
            <a:pPr>
              <a:lnSpc>
                <a:spcPct val="150000"/>
              </a:lnSpc>
              <a:buFont typeface="Wingdings" charset="2"/>
              <a:buChar char="§"/>
            </a:pPr>
            <a:r>
              <a:rPr lang="en-US" sz="1800" dirty="0">
                <a:latin typeface="Calibri" charset="0"/>
                <a:ea typeface="Calibri" charset="0"/>
                <a:cs typeface="Calibri" charset="0"/>
              </a:rPr>
              <a:t> </a:t>
            </a:r>
            <a:r>
              <a:rPr lang="en-US" sz="1800" dirty="0" smtClean="0">
                <a:latin typeface="Calibri" charset="0"/>
                <a:ea typeface="Calibri" charset="0"/>
                <a:cs typeface="Calibri" charset="0"/>
              </a:rPr>
              <a:t>This is a Webinar, which means that your speakers are on mute at the moment and we won’t be able to hear you, however we would love your participation! So If you have any questions please type them in the </a:t>
            </a:r>
            <a:r>
              <a:rPr lang="en-US" sz="1800" dirty="0" err="1" smtClean="0">
                <a:latin typeface="Calibri" charset="0"/>
                <a:ea typeface="Calibri" charset="0"/>
                <a:cs typeface="Calibri" charset="0"/>
              </a:rPr>
              <a:t>GoToWebinar</a:t>
            </a:r>
            <a:r>
              <a:rPr lang="en-US" sz="1800" dirty="0" smtClean="0">
                <a:latin typeface="Calibri" charset="0"/>
                <a:ea typeface="Calibri" charset="0"/>
                <a:cs typeface="Calibri" charset="0"/>
              </a:rPr>
              <a:t> Action Pane on the right side of your screen, and we will leave time at the end to go through them. </a:t>
            </a:r>
          </a:p>
          <a:p>
            <a:pPr>
              <a:lnSpc>
                <a:spcPct val="150000"/>
              </a:lnSpc>
              <a:buFont typeface="Wingdings" charset="2"/>
              <a:buChar char="§"/>
            </a:pPr>
            <a:r>
              <a:rPr lang="en-US" sz="1800" dirty="0" smtClean="0">
                <a:latin typeface="Calibri" charset="0"/>
                <a:ea typeface="Calibri" charset="0"/>
                <a:cs typeface="Calibri" charset="0"/>
              </a:rPr>
              <a:t>Our Webinar will last 30-45mins </a:t>
            </a:r>
          </a:p>
          <a:p>
            <a:pPr>
              <a:lnSpc>
                <a:spcPct val="150000"/>
              </a:lnSpc>
              <a:buFont typeface="Wingdings" charset="2"/>
              <a:buChar char="§"/>
            </a:pPr>
            <a:r>
              <a:rPr lang="en-US" sz="1800" dirty="0" smtClean="0">
                <a:latin typeface="Calibri" charset="0"/>
                <a:ea typeface="Calibri" charset="0"/>
                <a:cs typeface="Calibri" charset="0"/>
              </a:rPr>
              <a:t>If you experience any technical difficulties at all, either let us know via the Action Pane or call us directly </a:t>
            </a:r>
            <a:r>
              <a:rPr lang="en-US" sz="1800" dirty="0" smtClean="0">
                <a:latin typeface="Calibri" charset="0"/>
                <a:ea typeface="Calibri" charset="0"/>
                <a:cs typeface="Calibri" charset="0"/>
              </a:rPr>
              <a:t>on 07 3330 2555 </a:t>
            </a:r>
            <a:r>
              <a:rPr lang="en-US" sz="1800" dirty="0">
                <a:latin typeface="Calibri" charset="0"/>
                <a:ea typeface="Calibri" charset="0"/>
                <a:cs typeface="Calibri" charset="0"/>
              </a:rPr>
              <a:t>(</a:t>
            </a:r>
            <a:r>
              <a:rPr lang="en-US" sz="1800" dirty="0" smtClean="0">
                <a:latin typeface="Calibri" charset="0"/>
                <a:ea typeface="Calibri" charset="0"/>
                <a:cs typeface="Calibri" charset="0"/>
              </a:rPr>
              <a:t>ask for Tahnee) </a:t>
            </a:r>
            <a:r>
              <a:rPr lang="en-US" sz="1800" dirty="0" smtClean="0">
                <a:latin typeface="Calibri" charset="0"/>
                <a:ea typeface="Calibri" charset="0"/>
                <a:cs typeface="Calibri" charset="0"/>
              </a:rPr>
              <a:t>and we’ll happily </a:t>
            </a:r>
            <a:r>
              <a:rPr lang="en-US" sz="1800" dirty="0" smtClean="0">
                <a:latin typeface="Calibri" charset="0"/>
                <a:ea typeface="Calibri" charset="0"/>
                <a:cs typeface="Calibri" charset="0"/>
              </a:rPr>
              <a:t>help!</a:t>
            </a:r>
            <a:endParaRPr lang="en-US" sz="1800" dirty="0" smtClean="0">
              <a:latin typeface="Calibri" charset="0"/>
              <a:ea typeface="Calibri" charset="0"/>
              <a:cs typeface="Calibri" charset="0"/>
            </a:endParaRPr>
          </a:p>
        </p:txBody>
      </p:sp>
    </p:spTree>
    <p:extLst>
      <p:ext uri="{BB962C8B-B14F-4D97-AF65-F5344CB8AC3E}">
        <p14:creationId xmlns:p14="http://schemas.microsoft.com/office/powerpoint/2010/main" val="150507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303"/>
            <a:ext cx="10774680" cy="631916"/>
          </a:xfrm>
        </p:spPr>
        <p:txBody>
          <a:bodyPr>
            <a:normAutofit/>
          </a:bodyPr>
          <a:lstStyle/>
          <a:p>
            <a:r>
              <a:rPr lang="en-US" sz="3600" dirty="0">
                <a:latin typeface="+mn-lt"/>
              </a:rPr>
              <a:t>What we’ll cover today</a:t>
            </a:r>
          </a:p>
        </p:txBody>
      </p:sp>
      <p:sp>
        <p:nvSpPr>
          <p:cNvPr id="3" name="Content Placeholder 2"/>
          <p:cNvSpPr>
            <a:spLocks noGrp="1"/>
          </p:cNvSpPr>
          <p:nvPr>
            <p:ph idx="1"/>
          </p:nvPr>
        </p:nvSpPr>
        <p:spPr>
          <a:xfrm>
            <a:off x="520700" y="1266844"/>
            <a:ext cx="10058400" cy="4966584"/>
          </a:xfrm>
        </p:spPr>
        <p:txBody>
          <a:bodyPr>
            <a:normAutofit/>
          </a:bodyPr>
          <a:lstStyle/>
          <a:p>
            <a:pPr marL="285750" indent="-285750">
              <a:lnSpc>
                <a:spcPct val="200000"/>
              </a:lnSpc>
              <a:buFont typeface="Arial" charset="0"/>
              <a:buChar char="•"/>
            </a:pPr>
            <a:r>
              <a:rPr lang="en-US" sz="1800" b="1" dirty="0">
                <a:solidFill>
                  <a:schemeClr val="tx1"/>
                </a:solidFill>
              </a:rPr>
              <a:t>Why it’s important to understand what can go wrong, and how small things may be affecting your ability to attract and retain top talent</a:t>
            </a:r>
          </a:p>
          <a:p>
            <a:pPr marL="285750" indent="-285750">
              <a:lnSpc>
                <a:spcPct val="200000"/>
              </a:lnSpc>
              <a:buFont typeface="Arial" charset="0"/>
              <a:buChar char="•"/>
            </a:pPr>
            <a:r>
              <a:rPr lang="en-US" sz="1800" b="1" dirty="0">
                <a:solidFill>
                  <a:schemeClr val="tx1"/>
                </a:solidFill>
              </a:rPr>
              <a:t>Each part of the recruitment process and what the most common recruitment faux pas are of each</a:t>
            </a:r>
          </a:p>
          <a:p>
            <a:pPr marL="285750" indent="-285750">
              <a:lnSpc>
                <a:spcPct val="200000"/>
              </a:lnSpc>
              <a:buFont typeface="Arial" charset="0"/>
              <a:buChar char="•"/>
            </a:pPr>
            <a:r>
              <a:rPr lang="en-US" sz="1800" b="1" dirty="0">
                <a:solidFill>
                  <a:schemeClr val="tx1"/>
                </a:solidFill>
              </a:rPr>
              <a:t>How to avoid some of the easy mistakes to make and robust out your process </a:t>
            </a:r>
          </a:p>
          <a:p>
            <a:pPr marL="285750" indent="-285750">
              <a:lnSpc>
                <a:spcPct val="200000"/>
              </a:lnSpc>
              <a:buFont typeface="Arial" charset="0"/>
              <a:buChar char="•"/>
            </a:pPr>
            <a:r>
              <a:rPr lang="en-US" sz="1800" b="1" dirty="0">
                <a:solidFill>
                  <a:schemeClr val="tx1"/>
                </a:solidFill>
              </a:rPr>
              <a:t>Questions</a:t>
            </a:r>
            <a:endParaRPr lang="en-US" sz="1600" b="1" dirty="0">
              <a:solidFill>
                <a:schemeClr val="tx1"/>
              </a:solidFill>
            </a:endParaRPr>
          </a:p>
        </p:txBody>
      </p:sp>
    </p:spTree>
    <p:extLst>
      <p:ext uri="{BB962C8B-B14F-4D97-AF65-F5344CB8AC3E}">
        <p14:creationId xmlns:p14="http://schemas.microsoft.com/office/powerpoint/2010/main" val="2026908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F3A748E-2624-46C4-9DF4-4F95C311161E}"/>
              </a:ext>
            </a:extLst>
          </p:cNvPr>
          <p:cNvSpPr/>
          <p:nvPr/>
        </p:nvSpPr>
        <p:spPr>
          <a:xfrm>
            <a:off x="0" y="1086729"/>
            <a:ext cx="12192000" cy="4684542"/>
          </a:xfrm>
          <a:prstGeom prst="rect">
            <a:avLst/>
          </a:prstGeom>
          <a:solidFill>
            <a:schemeClr val="accent2">
              <a:lumMod val="50000"/>
              <a:lumOff val="50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t>Why?</a:t>
            </a:r>
            <a:endParaRPr lang="en-GB" sz="3600" b="1" dirty="0"/>
          </a:p>
        </p:txBody>
      </p:sp>
    </p:spTree>
    <p:extLst>
      <p:ext uri="{BB962C8B-B14F-4D97-AF65-F5344CB8AC3E}">
        <p14:creationId xmlns:p14="http://schemas.microsoft.com/office/powerpoint/2010/main" val="2972869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303"/>
            <a:ext cx="10774680" cy="631916"/>
          </a:xfrm>
        </p:spPr>
        <p:txBody>
          <a:bodyPr>
            <a:normAutofit/>
          </a:bodyPr>
          <a:lstStyle/>
          <a:p>
            <a:r>
              <a:rPr lang="en-US" sz="3600" dirty="0" smtClean="0">
                <a:latin typeface="+mn-lt"/>
              </a:rPr>
              <a:t>The Process</a:t>
            </a:r>
            <a:endParaRPr lang="en-US" sz="36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8355048"/>
              </p:ext>
            </p:extLst>
          </p:nvPr>
        </p:nvGraphicFramePr>
        <p:xfrm>
          <a:off x="1097280" y="918568"/>
          <a:ext cx="10058400" cy="3334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667068436"/>
              </p:ext>
            </p:extLst>
          </p:nvPr>
        </p:nvGraphicFramePr>
        <p:xfrm>
          <a:off x="1097280" y="3063326"/>
          <a:ext cx="10058400" cy="33348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1668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F3A748E-2624-46C4-9DF4-4F95C311161E}"/>
              </a:ext>
            </a:extLst>
          </p:cNvPr>
          <p:cNvSpPr/>
          <p:nvPr/>
        </p:nvSpPr>
        <p:spPr>
          <a:xfrm>
            <a:off x="0" y="1086729"/>
            <a:ext cx="12192000" cy="4684542"/>
          </a:xfrm>
          <a:prstGeom prst="rect">
            <a:avLst/>
          </a:prstGeom>
          <a:solidFill>
            <a:schemeClr val="accent2">
              <a:lumMod val="50000"/>
              <a:lumOff val="50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mtClean="0"/>
              <a:t>Poll?</a:t>
            </a:r>
            <a:endParaRPr lang="en-GB" sz="3600" b="1" dirty="0"/>
          </a:p>
        </p:txBody>
      </p:sp>
    </p:spTree>
    <p:extLst>
      <p:ext uri="{BB962C8B-B14F-4D97-AF65-F5344CB8AC3E}">
        <p14:creationId xmlns:p14="http://schemas.microsoft.com/office/powerpoint/2010/main" val="171500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Defining the Role &amp; Determining who is Involved </a:t>
            </a:r>
            <a:endParaRPr lang="en-US" sz="3600" dirty="0">
              <a:latin typeface="+mn-lt"/>
            </a:endParaRPr>
          </a:p>
        </p:txBody>
      </p:sp>
      <p:pic>
        <p:nvPicPr>
          <p:cNvPr id="3" name="Picture 2"/>
          <p:cNvPicPr>
            <a:picLocks noChangeAspect="1"/>
          </p:cNvPicPr>
          <p:nvPr/>
        </p:nvPicPr>
        <p:blipFill>
          <a:blip r:embed="rId3"/>
          <a:stretch>
            <a:fillRect/>
          </a:stretch>
        </p:blipFill>
        <p:spPr>
          <a:xfrm>
            <a:off x="9464487" y="2958353"/>
            <a:ext cx="2470897" cy="3294529"/>
          </a:xfrm>
          <a:prstGeom prst="rect">
            <a:avLst/>
          </a:prstGeom>
        </p:spPr>
      </p:pic>
      <p:sp>
        <p:nvSpPr>
          <p:cNvPr id="4" name="TextBox 3"/>
          <p:cNvSpPr txBox="1"/>
          <p:nvPr/>
        </p:nvSpPr>
        <p:spPr>
          <a:xfrm flipH="1">
            <a:off x="9856693" y="5338483"/>
            <a:ext cx="1680883" cy="646331"/>
          </a:xfrm>
          <a:prstGeom prst="rect">
            <a:avLst/>
          </a:prstGeom>
          <a:noFill/>
        </p:spPr>
        <p:txBody>
          <a:bodyPr wrap="square" rtlCol="0">
            <a:spAutoFit/>
          </a:bodyPr>
          <a:lstStyle/>
          <a:p>
            <a:pPr algn="ctr"/>
            <a:r>
              <a:rPr lang="en-US" b="1" dirty="0" smtClean="0"/>
              <a:t>The Purple Unicorn</a:t>
            </a:r>
            <a:endParaRPr lang="en-US" b="1" dirty="0"/>
          </a:p>
        </p:txBody>
      </p:sp>
      <p:sp>
        <p:nvSpPr>
          <p:cNvPr id="5" name="Rectangle 4"/>
          <p:cNvSpPr/>
          <p:nvPr/>
        </p:nvSpPr>
        <p:spPr>
          <a:xfrm>
            <a:off x="8994960" y="1204027"/>
            <a:ext cx="2940424" cy="1754326"/>
          </a:xfrm>
          <a:prstGeom prst="rect">
            <a:avLst/>
          </a:prstGeom>
        </p:spPr>
        <p:txBody>
          <a:bodyPr wrap="square">
            <a:spAutoFit/>
          </a:bodyPr>
          <a:lstStyle/>
          <a:p>
            <a:pPr algn="ctr"/>
            <a:r>
              <a:rPr lang="en-US" b="1" dirty="0">
                <a:solidFill>
                  <a:srgbClr val="FF0000"/>
                </a:solidFill>
                <a:latin typeface="Calibri" charset="0"/>
              </a:rPr>
              <a:t>LinkedIn’s head of recruiting, Brendan Browne says one of the most common recurring mistakes hiring managers make is setting unrealistic expectations.</a:t>
            </a:r>
            <a:endParaRPr lang="en-US" b="1" dirty="0">
              <a:solidFill>
                <a:srgbClr val="FF0000"/>
              </a:solidFill>
            </a:endParaRPr>
          </a:p>
        </p:txBody>
      </p:sp>
      <p:sp>
        <p:nvSpPr>
          <p:cNvPr id="7" name="TextBox 6"/>
          <p:cNvSpPr txBox="1"/>
          <p:nvPr/>
        </p:nvSpPr>
        <p:spPr>
          <a:xfrm>
            <a:off x="325341" y="2000891"/>
            <a:ext cx="3007042" cy="369332"/>
          </a:xfrm>
          <a:prstGeom prst="rect">
            <a:avLst/>
          </a:prstGeom>
          <a:noFill/>
        </p:spPr>
        <p:txBody>
          <a:bodyPr wrap="none" rtlCol="0">
            <a:spAutoFit/>
          </a:bodyPr>
          <a:lstStyle/>
          <a:p>
            <a:r>
              <a:rPr lang="en-AU" dirty="0" smtClean="0"/>
              <a:t>Make </a:t>
            </a:r>
            <a:r>
              <a:rPr lang="en-AU" dirty="0"/>
              <a:t>it creative and inclusive</a:t>
            </a:r>
            <a:r>
              <a:rPr lang="en-US" dirty="0"/>
              <a:t> </a:t>
            </a:r>
          </a:p>
        </p:txBody>
      </p:sp>
      <p:sp>
        <p:nvSpPr>
          <p:cNvPr id="8" name="TextBox 7"/>
          <p:cNvSpPr txBox="1"/>
          <p:nvPr/>
        </p:nvSpPr>
        <p:spPr>
          <a:xfrm>
            <a:off x="325341" y="2799104"/>
            <a:ext cx="7399270" cy="646331"/>
          </a:xfrm>
          <a:prstGeom prst="rect">
            <a:avLst/>
          </a:prstGeom>
          <a:noFill/>
        </p:spPr>
        <p:txBody>
          <a:bodyPr wrap="none" rtlCol="0">
            <a:spAutoFit/>
          </a:bodyPr>
          <a:lstStyle/>
          <a:p>
            <a:r>
              <a:rPr lang="en-AU"/>
              <a:t>Dry and generic job descriptions could very well chase away great candidates</a:t>
            </a:r>
            <a:endParaRPr lang="en-US" dirty="0"/>
          </a:p>
          <a:p>
            <a:endParaRPr lang="en-US" dirty="0"/>
          </a:p>
        </p:txBody>
      </p:sp>
      <p:sp>
        <p:nvSpPr>
          <p:cNvPr id="11" name="TextBox 10"/>
          <p:cNvSpPr txBox="1"/>
          <p:nvPr/>
        </p:nvSpPr>
        <p:spPr>
          <a:xfrm>
            <a:off x="325341" y="3541660"/>
            <a:ext cx="5204310" cy="369332"/>
          </a:xfrm>
          <a:prstGeom prst="rect">
            <a:avLst/>
          </a:prstGeom>
          <a:noFill/>
        </p:spPr>
        <p:txBody>
          <a:bodyPr wrap="none" rtlCol="0">
            <a:spAutoFit/>
          </a:bodyPr>
          <a:lstStyle/>
          <a:p>
            <a:r>
              <a:rPr lang="en-AU" dirty="0"/>
              <a:t>Clearly define the specific qualities and qualifications</a:t>
            </a:r>
            <a:r>
              <a:rPr lang="en-US" dirty="0"/>
              <a:t> </a:t>
            </a:r>
          </a:p>
        </p:txBody>
      </p:sp>
      <p:sp>
        <p:nvSpPr>
          <p:cNvPr id="13" name="TextBox 12"/>
          <p:cNvSpPr txBox="1"/>
          <p:nvPr/>
        </p:nvSpPr>
        <p:spPr>
          <a:xfrm>
            <a:off x="325341" y="4343934"/>
            <a:ext cx="9121921" cy="369332"/>
          </a:xfrm>
          <a:prstGeom prst="rect">
            <a:avLst/>
          </a:prstGeom>
          <a:noFill/>
        </p:spPr>
        <p:txBody>
          <a:bodyPr wrap="none" rtlCol="0">
            <a:spAutoFit/>
          </a:bodyPr>
          <a:lstStyle/>
          <a:p>
            <a:r>
              <a:rPr lang="en-AU" dirty="0"/>
              <a:t>Describe the culture and goals of the company and how the ideal candidate would fit in to that</a:t>
            </a:r>
            <a:r>
              <a:rPr lang="en-US" dirty="0"/>
              <a:t> </a:t>
            </a:r>
          </a:p>
        </p:txBody>
      </p:sp>
      <p:sp>
        <p:nvSpPr>
          <p:cNvPr id="16" name="TextBox 15"/>
          <p:cNvSpPr txBox="1"/>
          <p:nvPr/>
        </p:nvSpPr>
        <p:spPr>
          <a:xfrm>
            <a:off x="325341" y="5146208"/>
            <a:ext cx="9852634" cy="369332"/>
          </a:xfrm>
          <a:prstGeom prst="rect">
            <a:avLst/>
          </a:prstGeom>
          <a:noFill/>
        </p:spPr>
        <p:txBody>
          <a:bodyPr wrap="none" rtlCol="0">
            <a:spAutoFit/>
          </a:bodyPr>
          <a:lstStyle/>
          <a:p>
            <a:r>
              <a:rPr lang="en-US" b="1" dirty="0" smtClean="0">
                <a:solidFill>
                  <a:srgbClr val="FF0000"/>
                </a:solidFill>
              </a:rPr>
              <a:t>If you were describing a position to a friend, would it be different to how you write a job description?</a:t>
            </a:r>
            <a:endParaRPr lang="en-US" b="1" dirty="0">
              <a:solidFill>
                <a:srgbClr val="FF0000"/>
              </a:solidFill>
            </a:endParaRPr>
          </a:p>
        </p:txBody>
      </p:sp>
    </p:spTree>
    <p:extLst>
      <p:ext uri="{BB962C8B-B14F-4D97-AF65-F5344CB8AC3E}">
        <p14:creationId xmlns:p14="http://schemas.microsoft.com/office/powerpoint/2010/main" val="30409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F3A748E-2624-46C4-9DF4-4F95C311161E}"/>
              </a:ext>
            </a:extLst>
          </p:cNvPr>
          <p:cNvSpPr/>
          <p:nvPr/>
        </p:nvSpPr>
        <p:spPr>
          <a:xfrm>
            <a:off x="0" y="1086729"/>
            <a:ext cx="12192000" cy="4684542"/>
          </a:xfrm>
          <a:prstGeom prst="rect">
            <a:avLst/>
          </a:prstGeom>
          <a:solidFill>
            <a:schemeClr val="accent2">
              <a:lumMod val="50000"/>
              <a:lumOff val="50000"/>
            </a:schemeClr>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p>
        </p:txBody>
      </p:sp>
      <p:pic>
        <p:nvPicPr>
          <p:cNvPr id="3" name="Picture 2"/>
          <p:cNvPicPr>
            <a:picLocks noChangeAspect="1"/>
          </p:cNvPicPr>
          <p:nvPr/>
        </p:nvPicPr>
        <p:blipFill>
          <a:blip r:embed="rId3"/>
          <a:stretch>
            <a:fillRect/>
          </a:stretch>
        </p:blipFill>
        <p:spPr>
          <a:xfrm>
            <a:off x="7511002" y="1086729"/>
            <a:ext cx="4680997" cy="4680997"/>
          </a:xfrm>
          <a:prstGeom prst="rect">
            <a:avLst/>
          </a:prstGeom>
        </p:spPr>
      </p:pic>
      <p:sp>
        <p:nvSpPr>
          <p:cNvPr id="4" name="TextBox 3"/>
          <p:cNvSpPr txBox="1"/>
          <p:nvPr/>
        </p:nvSpPr>
        <p:spPr>
          <a:xfrm>
            <a:off x="1578522" y="2550064"/>
            <a:ext cx="4744633" cy="1754326"/>
          </a:xfrm>
          <a:prstGeom prst="rect">
            <a:avLst/>
          </a:prstGeom>
          <a:noFill/>
        </p:spPr>
        <p:txBody>
          <a:bodyPr wrap="none" rtlCol="0">
            <a:spAutoFit/>
          </a:bodyPr>
          <a:lstStyle/>
          <a:p>
            <a:pPr algn="ctr"/>
            <a:r>
              <a:rPr lang="en-US" sz="3600" b="1" dirty="0" smtClean="0">
                <a:solidFill>
                  <a:schemeClr val="bg1"/>
                </a:solidFill>
              </a:rPr>
              <a:t>ATTRACTION:</a:t>
            </a:r>
          </a:p>
          <a:p>
            <a:pPr algn="ctr"/>
            <a:endParaRPr lang="en-US" sz="3600" b="1" dirty="0">
              <a:solidFill>
                <a:schemeClr val="bg1"/>
              </a:solidFill>
            </a:endParaRPr>
          </a:p>
          <a:p>
            <a:pPr algn="ctr"/>
            <a:r>
              <a:rPr lang="en-US" sz="3600" b="1" dirty="0" smtClean="0">
                <a:solidFill>
                  <a:schemeClr val="bg1"/>
                </a:solidFill>
              </a:rPr>
              <a:t>Finding your candidates</a:t>
            </a:r>
            <a:endParaRPr lang="en-US" sz="3600" b="1" dirty="0">
              <a:solidFill>
                <a:schemeClr val="bg1"/>
              </a:solidFill>
            </a:endParaRPr>
          </a:p>
        </p:txBody>
      </p:sp>
    </p:spTree>
    <p:extLst>
      <p:ext uri="{BB962C8B-B14F-4D97-AF65-F5344CB8AC3E}">
        <p14:creationId xmlns:p14="http://schemas.microsoft.com/office/powerpoint/2010/main" val="127127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6333565" y="3738282"/>
            <a:ext cx="5486400" cy="2474260"/>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85003"/>
            <a:ext cx="10774680" cy="631916"/>
          </a:xfrm>
        </p:spPr>
        <p:txBody>
          <a:bodyPr>
            <a:normAutofit/>
          </a:bodyPr>
          <a:lstStyle/>
          <a:p>
            <a:r>
              <a:rPr lang="en-US" sz="3600" dirty="0" smtClean="0">
                <a:latin typeface="+mn-lt"/>
              </a:rPr>
              <a:t>Attraction </a:t>
            </a:r>
            <a:r>
              <a:rPr lang="mr-IN" sz="3600" dirty="0" smtClean="0">
                <a:latin typeface="+mn-lt"/>
              </a:rPr>
              <a:t>–</a:t>
            </a:r>
            <a:r>
              <a:rPr lang="en-US" sz="3600" dirty="0" smtClean="0">
                <a:latin typeface="+mn-lt"/>
              </a:rPr>
              <a:t> Finding your candidates</a:t>
            </a:r>
            <a:endParaRPr lang="en-US" sz="3600" dirty="0">
              <a:latin typeface="+mn-lt"/>
            </a:endParaRPr>
          </a:p>
        </p:txBody>
      </p:sp>
      <p:sp>
        <p:nvSpPr>
          <p:cNvPr id="5" name="TextBox 4"/>
          <p:cNvSpPr txBox="1"/>
          <p:nvPr/>
        </p:nvSpPr>
        <p:spPr>
          <a:xfrm>
            <a:off x="257790" y="1139511"/>
            <a:ext cx="3104311" cy="369332"/>
          </a:xfrm>
          <a:prstGeom prst="rect">
            <a:avLst/>
          </a:prstGeom>
          <a:noFill/>
        </p:spPr>
        <p:txBody>
          <a:bodyPr wrap="none" rtlCol="0">
            <a:spAutoFit/>
          </a:bodyPr>
          <a:lstStyle/>
          <a:p>
            <a:r>
              <a:rPr lang="en-US" dirty="0" smtClean="0"/>
              <a:t>Saying what everyone else says</a:t>
            </a:r>
            <a:endParaRPr lang="en-US" dirty="0"/>
          </a:p>
        </p:txBody>
      </p:sp>
      <p:sp>
        <p:nvSpPr>
          <p:cNvPr id="6" name="TextBox 5"/>
          <p:cNvSpPr txBox="1"/>
          <p:nvPr/>
        </p:nvSpPr>
        <p:spPr>
          <a:xfrm>
            <a:off x="7497483" y="1192565"/>
            <a:ext cx="3721147" cy="369332"/>
          </a:xfrm>
          <a:prstGeom prst="rect">
            <a:avLst/>
          </a:prstGeom>
          <a:noFill/>
        </p:spPr>
        <p:txBody>
          <a:bodyPr wrap="none" rtlCol="0">
            <a:spAutoFit/>
          </a:bodyPr>
          <a:lstStyle/>
          <a:p>
            <a:r>
              <a:rPr lang="en-US" dirty="0" smtClean="0"/>
              <a:t>Not targeting your desired candidates</a:t>
            </a:r>
            <a:endParaRPr lang="en-US" dirty="0"/>
          </a:p>
        </p:txBody>
      </p:sp>
      <p:sp>
        <p:nvSpPr>
          <p:cNvPr id="7" name="TextBox 6"/>
          <p:cNvSpPr txBox="1"/>
          <p:nvPr/>
        </p:nvSpPr>
        <p:spPr>
          <a:xfrm>
            <a:off x="3362101" y="1839241"/>
            <a:ext cx="3944221" cy="369332"/>
          </a:xfrm>
          <a:prstGeom prst="rect">
            <a:avLst/>
          </a:prstGeom>
          <a:noFill/>
        </p:spPr>
        <p:txBody>
          <a:bodyPr wrap="none" rtlCol="0">
            <a:spAutoFit/>
          </a:bodyPr>
          <a:lstStyle/>
          <a:p>
            <a:r>
              <a:rPr lang="en-US" dirty="0" smtClean="0"/>
              <a:t>Only recruiting through active strategies</a:t>
            </a:r>
            <a:endParaRPr lang="en-US" dirty="0"/>
          </a:p>
        </p:txBody>
      </p:sp>
      <p:sp>
        <p:nvSpPr>
          <p:cNvPr id="8" name="TextBox 7"/>
          <p:cNvSpPr txBox="1"/>
          <p:nvPr/>
        </p:nvSpPr>
        <p:spPr>
          <a:xfrm>
            <a:off x="5174788" y="3109524"/>
            <a:ext cx="3959867" cy="369332"/>
          </a:xfrm>
          <a:prstGeom prst="rect">
            <a:avLst/>
          </a:prstGeom>
          <a:noFill/>
        </p:spPr>
        <p:txBody>
          <a:bodyPr wrap="none" rtlCol="0">
            <a:spAutoFit/>
          </a:bodyPr>
          <a:lstStyle/>
          <a:p>
            <a:r>
              <a:rPr lang="en-US" dirty="0" smtClean="0"/>
              <a:t>Making the application process too hard</a:t>
            </a:r>
            <a:endParaRPr lang="en-US" dirty="0"/>
          </a:p>
        </p:txBody>
      </p:sp>
      <p:sp>
        <p:nvSpPr>
          <p:cNvPr id="9" name="TextBox 8"/>
          <p:cNvSpPr txBox="1"/>
          <p:nvPr/>
        </p:nvSpPr>
        <p:spPr>
          <a:xfrm>
            <a:off x="2274047" y="3936286"/>
            <a:ext cx="3400162" cy="369332"/>
          </a:xfrm>
          <a:prstGeom prst="rect">
            <a:avLst/>
          </a:prstGeom>
          <a:noFill/>
        </p:spPr>
        <p:txBody>
          <a:bodyPr wrap="none" rtlCol="0">
            <a:spAutoFit/>
          </a:bodyPr>
          <a:lstStyle/>
          <a:p>
            <a:r>
              <a:rPr lang="en-US" dirty="0" smtClean="0"/>
              <a:t>Skipping the ‘what’s in it for them’</a:t>
            </a:r>
            <a:endParaRPr lang="en-US" dirty="0"/>
          </a:p>
        </p:txBody>
      </p:sp>
      <p:sp>
        <p:nvSpPr>
          <p:cNvPr id="11" name="TextBox 10"/>
          <p:cNvSpPr txBox="1"/>
          <p:nvPr/>
        </p:nvSpPr>
        <p:spPr>
          <a:xfrm>
            <a:off x="739267" y="2652094"/>
            <a:ext cx="2622834" cy="369332"/>
          </a:xfrm>
          <a:prstGeom prst="rect">
            <a:avLst/>
          </a:prstGeom>
          <a:noFill/>
        </p:spPr>
        <p:txBody>
          <a:bodyPr wrap="none" rtlCol="0">
            <a:spAutoFit/>
          </a:bodyPr>
          <a:lstStyle/>
          <a:p>
            <a:r>
              <a:rPr lang="en-US" dirty="0" smtClean="0"/>
              <a:t>Not being specific enough</a:t>
            </a:r>
          </a:p>
        </p:txBody>
      </p:sp>
      <p:sp>
        <p:nvSpPr>
          <p:cNvPr id="12" name="TextBox 11"/>
          <p:cNvSpPr txBox="1"/>
          <p:nvPr/>
        </p:nvSpPr>
        <p:spPr>
          <a:xfrm>
            <a:off x="649393" y="5021264"/>
            <a:ext cx="4491766" cy="923330"/>
          </a:xfrm>
          <a:prstGeom prst="rect">
            <a:avLst/>
          </a:prstGeom>
          <a:noFill/>
        </p:spPr>
        <p:txBody>
          <a:bodyPr wrap="square" rtlCol="0">
            <a:spAutoFit/>
          </a:bodyPr>
          <a:lstStyle/>
          <a:p>
            <a:pPr algn="ctr"/>
            <a:r>
              <a:rPr lang="en-US" dirty="0" smtClean="0"/>
              <a:t>Not understanding how you are perceived in the candidate market</a:t>
            </a:r>
            <a:r>
              <a:rPr lang="mr-IN" dirty="0" smtClean="0"/>
              <a:t>…</a:t>
            </a:r>
            <a:r>
              <a:rPr lang="en-AU" dirty="0" smtClean="0"/>
              <a:t>or what people are saying about you </a:t>
            </a:r>
            <a:endParaRPr lang="en-US" dirty="0"/>
          </a:p>
        </p:txBody>
      </p:sp>
      <p:sp>
        <p:nvSpPr>
          <p:cNvPr id="13" name="TextBox 12"/>
          <p:cNvSpPr txBox="1"/>
          <p:nvPr/>
        </p:nvSpPr>
        <p:spPr>
          <a:xfrm>
            <a:off x="6628640" y="4190268"/>
            <a:ext cx="5012030" cy="1754326"/>
          </a:xfrm>
          <a:prstGeom prst="rect">
            <a:avLst/>
          </a:prstGeom>
          <a:noFill/>
        </p:spPr>
        <p:txBody>
          <a:bodyPr wrap="square" rtlCol="0">
            <a:spAutoFit/>
          </a:bodyPr>
          <a:lstStyle/>
          <a:p>
            <a:pPr algn="ctr"/>
            <a:r>
              <a:rPr lang="en-US" sz="3600" b="1" dirty="0" smtClean="0">
                <a:solidFill>
                  <a:srgbClr val="FF0000"/>
                </a:solidFill>
              </a:rPr>
              <a:t>73% of the candidate market are passive job seekers</a:t>
            </a:r>
            <a:endParaRPr lang="en-US" sz="3600" b="1" dirty="0">
              <a:solidFill>
                <a:srgbClr val="FF0000"/>
              </a:solidFill>
            </a:endParaRPr>
          </a:p>
        </p:txBody>
      </p:sp>
      <p:sp>
        <p:nvSpPr>
          <p:cNvPr id="3" name="TextBox 2"/>
          <p:cNvSpPr txBox="1"/>
          <p:nvPr/>
        </p:nvSpPr>
        <p:spPr>
          <a:xfrm>
            <a:off x="8451992" y="2248326"/>
            <a:ext cx="3367973" cy="369332"/>
          </a:xfrm>
          <a:prstGeom prst="rect">
            <a:avLst/>
          </a:prstGeom>
          <a:noFill/>
        </p:spPr>
        <p:txBody>
          <a:bodyPr wrap="none" rtlCol="0">
            <a:spAutoFit/>
          </a:bodyPr>
          <a:lstStyle/>
          <a:p>
            <a:r>
              <a:rPr lang="en-US" smtClean="0"/>
              <a:t>Only advertising on one job board</a:t>
            </a:r>
            <a:endParaRPr lang="en-US"/>
          </a:p>
        </p:txBody>
      </p:sp>
    </p:spTree>
    <p:extLst>
      <p:ext uri="{BB962C8B-B14F-4D97-AF65-F5344CB8AC3E}">
        <p14:creationId xmlns:p14="http://schemas.microsoft.com/office/powerpoint/2010/main" val="71951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4">
      <a:dk1>
        <a:srgbClr val="000000"/>
      </a:dk1>
      <a:lt1>
        <a:srgbClr val="FFFFFF"/>
      </a:lt1>
      <a:dk2>
        <a:srgbClr val="696464"/>
      </a:dk2>
      <a:lt2>
        <a:srgbClr val="E9E5DC"/>
      </a:lt2>
      <a:accent1>
        <a:srgbClr val="DE2726"/>
      </a:accent1>
      <a:accent2>
        <a:srgbClr val="282828"/>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6128</TotalTime>
  <Words>566</Words>
  <Application>Microsoft Macintosh PowerPoint</Application>
  <PresentationFormat>Widescreen</PresentationFormat>
  <Paragraphs>94</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Mangal</vt:lpstr>
      <vt:lpstr>Wingdings</vt:lpstr>
      <vt:lpstr>Arial</vt:lpstr>
      <vt:lpstr>Retrospect</vt:lpstr>
      <vt:lpstr>PowerPoint Presentation</vt:lpstr>
      <vt:lpstr>Thank you for joining us for today’s Webinar</vt:lpstr>
      <vt:lpstr>What we’ll cover today</vt:lpstr>
      <vt:lpstr>PowerPoint Presentation</vt:lpstr>
      <vt:lpstr>The Process</vt:lpstr>
      <vt:lpstr>PowerPoint Presentation</vt:lpstr>
      <vt:lpstr>Defining the Role &amp; Determining who is Involved </vt:lpstr>
      <vt:lpstr>PowerPoint Presentation</vt:lpstr>
      <vt:lpstr>Attraction – Finding your candidates</vt:lpstr>
      <vt:lpstr>Screening and Shortlisting</vt:lpstr>
      <vt:lpstr>PowerPoint Presentation</vt:lpstr>
      <vt:lpstr>Interviewing</vt:lpstr>
      <vt:lpstr>References, testing and other checks</vt:lpstr>
      <vt:lpstr>Selection and Offer</vt:lpstr>
      <vt:lpstr>Candidate Care and Wrap Up</vt:lpstr>
      <vt:lpstr>Candidate Care and Wrap Up</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Rickard</dc:creator>
  <cp:lastModifiedBy>Microsoft Office User</cp:lastModifiedBy>
  <cp:revision>105</cp:revision>
  <cp:lastPrinted>2016-10-10T22:25:51Z</cp:lastPrinted>
  <dcterms:created xsi:type="dcterms:W3CDTF">2016-09-22T01:08:40Z</dcterms:created>
  <dcterms:modified xsi:type="dcterms:W3CDTF">2019-04-15T21:29:55Z</dcterms:modified>
</cp:coreProperties>
</file>