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1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96" r:id="rId19"/>
    <p:sldId id="297" r:id="rId2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08"/>
    <p:restoredTop sz="94729"/>
  </p:normalViewPr>
  <p:slideViewPr>
    <p:cSldViewPr snapToGrid="0">
      <p:cViewPr varScale="1">
        <p:scale>
          <a:sx n="143" d="100"/>
          <a:sy n="143" d="100"/>
        </p:scale>
        <p:origin x="224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a76ac0b0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a76ac0b0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a679f3a9e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a679f3a9e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7a679f3a9e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7a679f3a9e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7a679f3a9e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7a679f3a9e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7a679f3a9e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7a679f3a9e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7a679f3a9e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7a679f3a9e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7a679f3a9e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7a679f3a9e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7a679f3a9e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7a679f3a9e_0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7a679f3a9e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7a679f3a9e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7a76ac0b0b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7a76ac0b0b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7a76ac0b0b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7a76ac0b0b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7a679f3a9e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7a679f3a9e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7a679f3a9e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7a679f3a9e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7a679f3a9e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7a679f3a9e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7a679f3a9e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7a679f3a9e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a679f3a9e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7a679f3a9e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a679f3a9e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a679f3a9e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7a679f3a9e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7a679f3a9e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a679f3a9e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7a679f3a9e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hyperlink" Target="https://chiefmartec.com/2019/04/marketing-technology-landscape-supergraphic-2019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hyperlink" Target="https://www.fortunebusinessinsights.com/industry-reports/recruitment-software-market-100081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4D6D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0" y="1947500"/>
            <a:ext cx="8520600" cy="94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300" dirty="0" smtClean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future of recruitment</a:t>
            </a:r>
            <a:endParaRPr sz="4300" dirty="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31050" y="95925"/>
            <a:ext cx="2588324" cy="1711226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>
            <a:spLocks noGrp="1"/>
          </p:cNvSpPr>
          <p:nvPr>
            <p:ph type="subTitle" idx="1"/>
          </p:nvPr>
        </p:nvSpPr>
        <p:spPr>
          <a:xfrm>
            <a:off x="3306000" y="4340625"/>
            <a:ext cx="25320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#seepeoplefirst</a:t>
            </a:r>
            <a:endParaRPr sz="2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000469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319200" y="324413"/>
            <a:ext cx="85056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FFFF"/>
                </a:solidFill>
                <a:highlight>
                  <a:srgbClr val="434343"/>
                </a:highlight>
                <a:latin typeface="Montserrat"/>
                <a:ea typeface="Montserrat"/>
                <a:cs typeface="Montserrat"/>
                <a:sym typeface="Montserrat"/>
              </a:rPr>
              <a:t>Recruitment teams will become increasingly specialised.</a:t>
            </a:r>
            <a:endParaRPr sz="3000">
              <a:solidFill>
                <a:srgbClr val="FFFFFF"/>
              </a:solidFill>
              <a:highlight>
                <a:srgbClr val="434343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2" name="Google Shape;182;p28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highlight>
                  <a:srgbClr val="FFFF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highlight>
                <a:srgbClr val="FFFFFF"/>
              </a:highlight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6096018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9"/>
          <p:cNvSpPr txBox="1"/>
          <p:nvPr/>
        </p:nvSpPr>
        <p:spPr>
          <a:xfrm>
            <a:off x="319200" y="3679925"/>
            <a:ext cx="85056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FFFF"/>
                </a:solidFill>
                <a:highlight>
                  <a:srgbClr val="434343"/>
                </a:highlight>
                <a:latin typeface="Montserrat"/>
                <a:ea typeface="Montserrat"/>
                <a:cs typeface="Montserrat"/>
                <a:sym typeface="Montserrat"/>
              </a:rPr>
              <a:t>Personalised recruitment </a:t>
            </a:r>
            <a:endParaRPr sz="3000" b="1">
              <a:solidFill>
                <a:srgbClr val="FFFFFF"/>
              </a:solidFill>
              <a:highlight>
                <a:srgbClr val="434343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FFFF"/>
                </a:solidFill>
                <a:highlight>
                  <a:srgbClr val="434343"/>
                </a:highlight>
                <a:latin typeface="Montserrat"/>
                <a:ea typeface="Montserrat"/>
                <a:cs typeface="Montserrat"/>
                <a:sym typeface="Montserrat"/>
              </a:rPr>
              <a:t>content will become king.</a:t>
            </a:r>
            <a:endParaRPr sz="3000">
              <a:solidFill>
                <a:srgbClr val="FFFFFF"/>
              </a:solidFill>
              <a:highlight>
                <a:srgbClr val="434343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9" name="Google Shape;189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830750">
            <a:off x="4494625" y="1696375"/>
            <a:ext cx="4151725" cy="19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9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highlight>
                  <a:srgbClr val="FFFF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highlight>
                <a:srgbClr val="FFFFFF"/>
              </a:highlight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85523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0"/>
          <p:cNvSpPr txBox="1"/>
          <p:nvPr/>
        </p:nvSpPr>
        <p:spPr>
          <a:xfrm>
            <a:off x="452550" y="4213325"/>
            <a:ext cx="85056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FFFF"/>
                </a:solidFill>
                <a:highlight>
                  <a:srgbClr val="434343"/>
                </a:highlight>
                <a:latin typeface="Montserrat"/>
                <a:ea typeface="Montserrat"/>
                <a:cs typeface="Montserrat"/>
                <a:sym typeface="Montserrat"/>
              </a:rPr>
              <a:t>RecTech will grow exponentially.</a:t>
            </a:r>
            <a:endParaRPr sz="3000">
              <a:solidFill>
                <a:srgbClr val="FFFFFF"/>
              </a:solidFill>
              <a:highlight>
                <a:srgbClr val="434343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7" name="Google Shape;197;p30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highlight>
                  <a:srgbClr val="FFFF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highlight>
                <a:srgbClr val="FFFFFF"/>
              </a:highlight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7638" y="152400"/>
            <a:ext cx="8388723" cy="4662175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1"/>
          <p:cNvSpPr txBox="1"/>
          <p:nvPr/>
        </p:nvSpPr>
        <p:spPr>
          <a:xfrm>
            <a:off x="4138575" y="4814575"/>
            <a:ext cx="49296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Montserrat Light"/>
                <a:ea typeface="Montserrat Light"/>
                <a:cs typeface="Montserrat Light"/>
                <a:sym typeface="Montserrat Light"/>
              </a:rPr>
              <a:t>Source: </a:t>
            </a:r>
            <a:r>
              <a:rPr lang="en" sz="800" u="sng">
                <a:latin typeface="Montserrat Light"/>
                <a:ea typeface="Montserrat Light"/>
                <a:cs typeface="Montserrat Light"/>
                <a:sym typeface="Montserrat Light"/>
                <a:hlinkClick r:id="rId4"/>
              </a:rPr>
              <a:t>https://chiefmartec.com/2019/04/marketing-technology-landscape-supergraphic-2019/</a:t>
            </a:r>
            <a:endParaRPr sz="800"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2"/>
          <p:cNvSpPr/>
          <p:nvPr/>
        </p:nvSpPr>
        <p:spPr>
          <a:xfrm>
            <a:off x="-47025" y="-56425"/>
            <a:ext cx="9271500" cy="5275200"/>
          </a:xfrm>
          <a:prstGeom prst="rect">
            <a:avLst/>
          </a:prstGeom>
          <a:solidFill>
            <a:srgbClr val="00F9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32"/>
          <p:cNvSpPr txBox="1"/>
          <p:nvPr/>
        </p:nvSpPr>
        <p:spPr>
          <a:xfrm>
            <a:off x="547450" y="1559250"/>
            <a:ext cx="8151600" cy="16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latin typeface="Montserrat"/>
                <a:ea typeface="Montserrat"/>
                <a:cs typeface="Montserrat"/>
                <a:sym typeface="Montserrat"/>
              </a:rPr>
              <a:t>Global RecTech Market</a:t>
            </a:r>
            <a:endParaRPr sz="3000" b="1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b="1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latin typeface="Montserrat"/>
                <a:ea typeface="Montserrat"/>
                <a:cs typeface="Montserrat"/>
                <a:sym typeface="Montserrat"/>
              </a:rPr>
              <a:t>2020 - 2025</a:t>
            </a:r>
            <a:endParaRPr sz="2500" b="1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Montserrat"/>
                <a:ea typeface="Montserrat"/>
                <a:cs typeface="Montserrat"/>
                <a:sym typeface="Montserrat"/>
              </a:rPr>
              <a:t>The market will accelerate, with a 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Montserrat"/>
                <a:ea typeface="Montserrat"/>
                <a:cs typeface="Montserrat"/>
                <a:sym typeface="Montserrat"/>
              </a:rPr>
              <a:t>compound annual growth rate 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Montserrat"/>
                <a:ea typeface="Montserrat"/>
                <a:cs typeface="Montserrat"/>
                <a:sym typeface="Montserrat"/>
              </a:rPr>
              <a:t>(CAGR) of more than 7%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10" name="Google Shape;210;p32"/>
          <p:cNvCxnSpPr/>
          <p:nvPr/>
        </p:nvCxnSpPr>
        <p:spPr>
          <a:xfrm rot="10800000" flipH="1">
            <a:off x="547450" y="4472925"/>
            <a:ext cx="8151600" cy="18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1" name="Google Shape;21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97170" y="1483047"/>
            <a:ext cx="2501877" cy="253175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2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13" name="Google Shape;213;p32"/>
          <p:cNvSpPr txBox="1"/>
          <p:nvPr/>
        </p:nvSpPr>
        <p:spPr>
          <a:xfrm>
            <a:off x="2738650" y="4194525"/>
            <a:ext cx="6020400" cy="5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Montserrat ExtraLight"/>
                <a:ea typeface="Montserrat ExtraLight"/>
                <a:cs typeface="Montserrat ExtraLight"/>
                <a:sym typeface="Montserrat ExtraLight"/>
              </a:rPr>
              <a:t>Source: </a:t>
            </a:r>
            <a:r>
              <a:rPr lang="en" sz="800" u="sng">
                <a:latin typeface="Montserrat ExtraLight"/>
                <a:ea typeface="Montserrat ExtraLight"/>
                <a:cs typeface="Montserrat ExtraLight"/>
                <a:sym typeface="Montserrat ExtraLight"/>
                <a:hlinkClick r:id="rId4"/>
              </a:rPr>
              <a:t>https://www.fortunebusinessinsights.com/industry-reports/recruitment-software-market-100081</a:t>
            </a:r>
            <a:endParaRPr sz="8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85523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3"/>
          <p:cNvSpPr txBox="1"/>
          <p:nvPr/>
        </p:nvSpPr>
        <p:spPr>
          <a:xfrm>
            <a:off x="319200" y="3889475"/>
            <a:ext cx="85056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FFFF"/>
                </a:solidFill>
                <a:highlight>
                  <a:srgbClr val="434343"/>
                </a:highlight>
                <a:latin typeface="Montserrat"/>
                <a:ea typeface="Montserrat"/>
                <a:cs typeface="Montserrat"/>
                <a:sym typeface="Montserrat"/>
              </a:rPr>
              <a:t>RecTech will grow exponentially.</a:t>
            </a:r>
            <a:endParaRPr sz="3000" b="1">
              <a:solidFill>
                <a:srgbClr val="FFFFFF"/>
              </a:solidFill>
              <a:highlight>
                <a:srgbClr val="434343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FFFF"/>
                </a:solidFill>
                <a:highlight>
                  <a:srgbClr val="434343"/>
                </a:highlight>
                <a:latin typeface="Montserrat"/>
                <a:ea typeface="Montserrat"/>
                <a:cs typeface="Montserrat"/>
                <a:sym typeface="Montserrat"/>
              </a:rPr>
              <a:t>Open Platform flexibility will be a must.</a:t>
            </a:r>
            <a:endParaRPr sz="3000" b="1">
              <a:solidFill>
                <a:srgbClr val="FFFFFF"/>
              </a:solidFill>
              <a:highlight>
                <a:srgbClr val="434343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4"/>
          <p:cNvSpPr/>
          <p:nvPr/>
        </p:nvSpPr>
        <p:spPr>
          <a:xfrm>
            <a:off x="-47025" y="-56425"/>
            <a:ext cx="9271500" cy="5275200"/>
          </a:xfrm>
          <a:prstGeom prst="rect">
            <a:avLst/>
          </a:prstGeom>
          <a:solidFill>
            <a:srgbClr val="00F9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34"/>
          <p:cNvSpPr txBox="1"/>
          <p:nvPr/>
        </p:nvSpPr>
        <p:spPr>
          <a:xfrm>
            <a:off x="512925" y="976050"/>
            <a:ext cx="8151600" cy="13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latin typeface="Montserrat"/>
                <a:ea typeface="Montserrat"/>
                <a:cs typeface="Montserrat"/>
                <a:sym typeface="Montserrat"/>
              </a:rPr>
              <a:t>2020 Recruitment Strategies</a:t>
            </a:r>
            <a:endParaRPr sz="40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26" name="Google Shape;226;p34"/>
          <p:cNvCxnSpPr/>
          <p:nvPr/>
        </p:nvCxnSpPr>
        <p:spPr>
          <a:xfrm rot="10800000" flipH="1">
            <a:off x="547450" y="4472925"/>
            <a:ext cx="8151600" cy="18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" name="Google Shape;227;p34"/>
          <p:cNvCxnSpPr/>
          <p:nvPr/>
        </p:nvCxnSpPr>
        <p:spPr>
          <a:xfrm rot="10800000" flipH="1">
            <a:off x="512925" y="662925"/>
            <a:ext cx="8151600" cy="18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28" name="Google Shape;228;p34"/>
          <p:cNvGrpSpPr/>
          <p:nvPr/>
        </p:nvGrpSpPr>
        <p:grpSpPr>
          <a:xfrm>
            <a:off x="384150" y="2366700"/>
            <a:ext cx="2561400" cy="1661100"/>
            <a:chOff x="384150" y="2061900"/>
            <a:chExt cx="2561400" cy="1661100"/>
          </a:xfrm>
        </p:grpSpPr>
        <p:sp>
          <p:nvSpPr>
            <p:cNvPr id="229" name="Google Shape;229;p34"/>
            <p:cNvSpPr txBox="1"/>
            <p:nvPr/>
          </p:nvSpPr>
          <p:spPr>
            <a:xfrm>
              <a:off x="384150" y="3204900"/>
              <a:ext cx="2561400" cy="51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latin typeface="Montserrat"/>
                  <a:ea typeface="Montserrat"/>
                  <a:cs typeface="Montserrat"/>
                  <a:sym typeface="Montserrat"/>
                </a:rPr>
                <a:t>Specialised </a:t>
              </a:r>
              <a:endParaRPr sz="1800" b="1">
                <a:latin typeface="Montserrat"/>
                <a:ea typeface="Montserrat"/>
                <a:cs typeface="Montserrat"/>
                <a:sym typeface="Montserrat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latin typeface="Montserrat"/>
                  <a:ea typeface="Montserrat"/>
                  <a:cs typeface="Montserrat"/>
                  <a:sym typeface="Montserrat"/>
                </a:rPr>
                <a:t>Teams</a:t>
              </a:r>
              <a:endParaRPr sz="1800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30" name="Google Shape;230;p3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93350" y="2061900"/>
              <a:ext cx="1143000" cy="1143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1" name="Google Shape;231;p34"/>
          <p:cNvGrpSpPr/>
          <p:nvPr/>
        </p:nvGrpSpPr>
        <p:grpSpPr>
          <a:xfrm>
            <a:off x="3260900" y="2366700"/>
            <a:ext cx="2561400" cy="1661100"/>
            <a:chOff x="3177000" y="2005575"/>
            <a:chExt cx="2561400" cy="1661100"/>
          </a:xfrm>
        </p:grpSpPr>
        <p:sp>
          <p:nvSpPr>
            <p:cNvPr id="232" name="Google Shape;232;p34"/>
            <p:cNvSpPr txBox="1"/>
            <p:nvPr/>
          </p:nvSpPr>
          <p:spPr>
            <a:xfrm>
              <a:off x="3177000" y="3148575"/>
              <a:ext cx="2561400" cy="51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latin typeface="Montserrat"/>
                  <a:ea typeface="Montserrat"/>
                  <a:cs typeface="Montserrat"/>
                  <a:sym typeface="Montserrat"/>
                </a:rPr>
                <a:t>Personalised Content</a:t>
              </a:r>
              <a:endParaRPr sz="1800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33" name="Google Shape;233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886200" y="2005575"/>
              <a:ext cx="1143000" cy="1143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4" name="Google Shape;234;p34"/>
          <p:cNvGrpSpPr/>
          <p:nvPr/>
        </p:nvGrpSpPr>
        <p:grpSpPr>
          <a:xfrm>
            <a:off x="6137650" y="2366700"/>
            <a:ext cx="2561400" cy="1661100"/>
            <a:chOff x="5969850" y="1888200"/>
            <a:chExt cx="2561400" cy="1661100"/>
          </a:xfrm>
        </p:grpSpPr>
        <p:sp>
          <p:nvSpPr>
            <p:cNvPr id="235" name="Google Shape;235;p34"/>
            <p:cNvSpPr txBox="1"/>
            <p:nvPr/>
          </p:nvSpPr>
          <p:spPr>
            <a:xfrm>
              <a:off x="5969850" y="3031200"/>
              <a:ext cx="2561400" cy="51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latin typeface="Montserrat"/>
                  <a:ea typeface="Montserrat"/>
                  <a:cs typeface="Montserrat"/>
                  <a:sym typeface="Montserrat"/>
                </a:rPr>
                <a:t>Open Source Technology</a:t>
              </a:r>
              <a:endParaRPr sz="1800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236" name="Google Shape;236;p3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679050" y="1888200"/>
              <a:ext cx="1143000" cy="1143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7" name="Google Shape;237;p34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5"/>
          <p:cNvSpPr/>
          <p:nvPr/>
        </p:nvSpPr>
        <p:spPr>
          <a:xfrm>
            <a:off x="-47025" y="-56425"/>
            <a:ext cx="9271500" cy="5275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35"/>
          <p:cNvSpPr txBox="1"/>
          <p:nvPr/>
        </p:nvSpPr>
        <p:spPr>
          <a:xfrm>
            <a:off x="496200" y="2925875"/>
            <a:ext cx="8151600" cy="13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00F9E5"/>
                </a:solidFill>
                <a:latin typeface="Montserrat"/>
                <a:ea typeface="Montserrat"/>
                <a:cs typeface="Montserrat"/>
                <a:sym typeface="Montserrat"/>
              </a:rPr>
              <a:t>Recruitment deserves its own seat at the business strategy table.</a:t>
            </a:r>
            <a:endParaRPr sz="3000">
              <a:solidFill>
                <a:srgbClr val="00F9E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44" name="Google Shape;244;p35"/>
          <p:cNvCxnSpPr/>
          <p:nvPr/>
        </p:nvCxnSpPr>
        <p:spPr>
          <a:xfrm rot="10800000" flipH="1">
            <a:off x="547450" y="4472925"/>
            <a:ext cx="8151600" cy="18300"/>
          </a:xfrm>
          <a:prstGeom prst="straightConnector1">
            <a:avLst/>
          </a:prstGeom>
          <a:noFill/>
          <a:ln w="9525" cap="flat" cmpd="sng">
            <a:solidFill>
              <a:srgbClr val="00F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5" name="Google Shape;245;p35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0F9E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solidFill>
                <a:srgbClr val="00F9E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4D6D"/>
        </a:solidFill>
        <a:effectLst/>
      </p:bgPr>
    </p:bg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3"/>
          <p:cNvSpPr txBox="1">
            <a:spLocks noGrp="1"/>
          </p:cNvSpPr>
          <p:nvPr>
            <p:ph type="ctrTitle"/>
          </p:nvPr>
        </p:nvSpPr>
        <p:spPr>
          <a:xfrm>
            <a:off x="311700" y="2097450"/>
            <a:ext cx="8520600" cy="94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300" smtClean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Questions?</a:t>
            </a:r>
            <a:endParaRPr sz="4300" dirty="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68" name="Google Shape;368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31050" y="95925"/>
            <a:ext cx="2588324" cy="1711226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53"/>
          <p:cNvSpPr txBox="1">
            <a:spLocks noGrp="1"/>
          </p:cNvSpPr>
          <p:nvPr>
            <p:ph type="subTitle" idx="1"/>
          </p:nvPr>
        </p:nvSpPr>
        <p:spPr>
          <a:xfrm>
            <a:off x="3306000" y="4340625"/>
            <a:ext cx="25320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#seepeoplefirst</a:t>
            </a:r>
            <a:endParaRPr sz="2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4D6D"/>
        </a:solidFill>
        <a:effectLst/>
      </p:bgPr>
    </p:bg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54"/>
          <p:cNvSpPr txBox="1">
            <a:spLocks noGrp="1"/>
          </p:cNvSpPr>
          <p:nvPr>
            <p:ph type="ctrTitle"/>
          </p:nvPr>
        </p:nvSpPr>
        <p:spPr>
          <a:xfrm>
            <a:off x="311700" y="2097450"/>
            <a:ext cx="8520600" cy="94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3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 for joining us.</a:t>
            </a:r>
            <a:endParaRPr sz="43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75" name="Google Shape;375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31050" y="95925"/>
            <a:ext cx="2588324" cy="1711226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54"/>
          <p:cNvSpPr txBox="1">
            <a:spLocks noGrp="1"/>
          </p:cNvSpPr>
          <p:nvPr>
            <p:ph type="subTitle" idx="1"/>
          </p:nvPr>
        </p:nvSpPr>
        <p:spPr>
          <a:xfrm>
            <a:off x="3306000" y="4340625"/>
            <a:ext cx="25320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#seepeoplefirst</a:t>
            </a:r>
            <a:endParaRPr sz="2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/>
          <p:nvPr/>
        </p:nvSpPr>
        <p:spPr>
          <a:xfrm>
            <a:off x="-47025" y="-56425"/>
            <a:ext cx="9271500" cy="5275200"/>
          </a:xfrm>
          <a:prstGeom prst="rect">
            <a:avLst/>
          </a:prstGeom>
          <a:solidFill>
            <a:srgbClr val="00F9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0"/>
          <p:cNvSpPr txBox="1"/>
          <p:nvPr/>
        </p:nvSpPr>
        <p:spPr>
          <a:xfrm>
            <a:off x="547450" y="2571750"/>
            <a:ext cx="8151600" cy="16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latin typeface="Montserrat"/>
                <a:ea typeface="Montserrat"/>
                <a:cs typeface="Montserrat"/>
                <a:sym typeface="Montserrat"/>
              </a:rPr>
              <a:t>Recruitment has never been more critical to the success and growth of an organisation, than it is today.</a:t>
            </a:r>
            <a:endParaRPr sz="30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2" name="Google Shape;112;p20"/>
          <p:cNvCxnSpPr/>
          <p:nvPr/>
        </p:nvCxnSpPr>
        <p:spPr>
          <a:xfrm rot="10800000" flipH="1">
            <a:off x="547450" y="4472925"/>
            <a:ext cx="8151600" cy="18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3" name="Google Shape;113;p20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</a:t>
            </a:r>
            <a:r>
              <a:rPr lang="en" sz="8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#seepeoplefirst</a:t>
            </a:r>
            <a:endParaRPr sz="8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22750"/>
            <a:ext cx="9144000" cy="5790278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1"/>
          <p:cNvSpPr txBox="1"/>
          <p:nvPr/>
        </p:nvSpPr>
        <p:spPr>
          <a:xfrm>
            <a:off x="446200" y="571025"/>
            <a:ext cx="37254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Globalisation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21"/>
          <p:cNvSpPr txBox="1"/>
          <p:nvPr/>
        </p:nvSpPr>
        <p:spPr>
          <a:xfrm>
            <a:off x="446200" y="1270025"/>
            <a:ext cx="77355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Advancements in technology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" name="Google Shape;121;p21"/>
          <p:cNvSpPr txBox="1"/>
          <p:nvPr/>
        </p:nvSpPr>
        <p:spPr>
          <a:xfrm>
            <a:off x="446200" y="1948025"/>
            <a:ext cx="65649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Disruptive innovation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1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solidFill>
                <a:srgbClr val="FFFFFF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2"/>
          <p:cNvSpPr/>
          <p:nvPr/>
        </p:nvSpPr>
        <p:spPr>
          <a:xfrm>
            <a:off x="-47025" y="-56425"/>
            <a:ext cx="9271500" cy="5275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2"/>
          <p:cNvSpPr txBox="1"/>
          <p:nvPr/>
        </p:nvSpPr>
        <p:spPr>
          <a:xfrm>
            <a:off x="496200" y="2925875"/>
            <a:ext cx="8151600" cy="13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00F9E5"/>
                </a:solidFill>
                <a:latin typeface="Montserrat"/>
                <a:ea typeface="Montserrat"/>
                <a:cs typeface="Montserrat"/>
                <a:sym typeface="Montserrat"/>
              </a:rPr>
              <a:t>Recruitment deserves its own seat at the business strategy table.</a:t>
            </a:r>
            <a:endParaRPr sz="3000">
              <a:solidFill>
                <a:srgbClr val="00F9E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29" name="Google Shape;129;p22"/>
          <p:cNvCxnSpPr/>
          <p:nvPr/>
        </p:nvCxnSpPr>
        <p:spPr>
          <a:xfrm rot="10800000" flipH="1">
            <a:off x="547450" y="4472925"/>
            <a:ext cx="8151600" cy="18300"/>
          </a:xfrm>
          <a:prstGeom prst="straightConnector1">
            <a:avLst/>
          </a:prstGeom>
          <a:noFill/>
          <a:ln w="9525" cap="flat" cmpd="sng">
            <a:solidFill>
              <a:srgbClr val="00F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0" name="Google Shape;130;p22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0F9E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solidFill>
                <a:srgbClr val="00F9E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633475"/>
            <a:ext cx="9144000" cy="6095971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3"/>
          <p:cNvSpPr txBox="1"/>
          <p:nvPr/>
        </p:nvSpPr>
        <p:spPr>
          <a:xfrm>
            <a:off x="3464200" y="328025"/>
            <a:ext cx="52440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latin typeface="Montserrat"/>
                <a:ea typeface="Montserrat"/>
                <a:cs typeface="Montserrat"/>
                <a:sym typeface="Montserrat"/>
              </a:rPr>
              <a:t>Low unemployment</a:t>
            </a:r>
            <a:endParaRPr sz="3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23"/>
          <p:cNvSpPr txBox="1"/>
          <p:nvPr/>
        </p:nvSpPr>
        <p:spPr>
          <a:xfrm>
            <a:off x="972700" y="1027025"/>
            <a:ext cx="77355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latin typeface="Montserrat"/>
                <a:ea typeface="Montserrat"/>
                <a:cs typeface="Montserrat"/>
                <a:sym typeface="Montserrat"/>
              </a:rPr>
              <a:t>Advancements in technology</a:t>
            </a:r>
            <a:endParaRPr sz="3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23"/>
          <p:cNvSpPr txBox="1"/>
          <p:nvPr/>
        </p:nvSpPr>
        <p:spPr>
          <a:xfrm>
            <a:off x="2143300" y="1705025"/>
            <a:ext cx="65649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strike="sngStrike">
                <a:latin typeface="Montserrat"/>
                <a:ea typeface="Montserrat"/>
                <a:cs typeface="Montserrat"/>
                <a:sym typeface="Montserrat"/>
              </a:rPr>
              <a:t>“A job for life”</a:t>
            </a:r>
            <a:endParaRPr sz="3000" strike="sngStrike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p23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40" name="Google Shape;140;p23"/>
          <p:cNvSpPr txBox="1"/>
          <p:nvPr/>
        </p:nvSpPr>
        <p:spPr>
          <a:xfrm>
            <a:off x="264425" y="4230675"/>
            <a:ext cx="76341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>
                <a:latin typeface="Montserrat"/>
                <a:ea typeface="Montserrat"/>
                <a:cs typeface="Montserrat"/>
                <a:sym typeface="Montserrat"/>
              </a:rPr>
              <a:t>Shift in balance of power</a:t>
            </a:r>
            <a:endParaRPr sz="40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85800" y="-157075"/>
            <a:ext cx="9863850" cy="530057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4"/>
          <p:cNvSpPr txBox="1"/>
          <p:nvPr/>
        </p:nvSpPr>
        <p:spPr>
          <a:xfrm>
            <a:off x="3616600" y="480425"/>
            <a:ext cx="52440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ontserrat"/>
                <a:ea typeface="Montserrat"/>
                <a:cs typeface="Montserrat"/>
                <a:sym typeface="Montserrat"/>
              </a:rPr>
              <a:t>Employer Brand</a:t>
            </a:r>
            <a:endParaRPr sz="2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7" name="Google Shape;147;p24"/>
          <p:cNvSpPr txBox="1"/>
          <p:nvPr/>
        </p:nvSpPr>
        <p:spPr>
          <a:xfrm>
            <a:off x="1125100" y="1179425"/>
            <a:ext cx="77355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ontserrat"/>
                <a:ea typeface="Montserrat"/>
                <a:cs typeface="Montserrat"/>
                <a:sym typeface="Montserrat"/>
              </a:rPr>
              <a:t>Proactive Recruitment</a:t>
            </a:r>
            <a:endParaRPr sz="2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" name="Google Shape;148;p24"/>
          <p:cNvSpPr txBox="1"/>
          <p:nvPr/>
        </p:nvSpPr>
        <p:spPr>
          <a:xfrm>
            <a:off x="2295700" y="1857425"/>
            <a:ext cx="65649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ontserrat"/>
                <a:ea typeface="Montserrat"/>
                <a:cs typeface="Montserrat"/>
                <a:sym typeface="Montserrat"/>
              </a:rPr>
              <a:t>Candidate Experience</a:t>
            </a:r>
            <a:endParaRPr sz="2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" name="Google Shape;149;p24"/>
          <p:cNvSpPr txBox="1"/>
          <p:nvPr/>
        </p:nvSpPr>
        <p:spPr>
          <a:xfrm>
            <a:off x="355000" y="3781175"/>
            <a:ext cx="85056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dirty="0">
                <a:latin typeface="Montserrat"/>
                <a:ea typeface="Montserrat"/>
                <a:cs typeface="Montserrat"/>
                <a:sym typeface="Montserrat"/>
              </a:rPr>
              <a:t>Recruitment IS Marketing</a:t>
            </a:r>
            <a:endParaRPr sz="40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" name="Google Shape;150;p24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34009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5"/>
          <p:cNvSpPr txBox="1"/>
          <p:nvPr/>
        </p:nvSpPr>
        <p:spPr>
          <a:xfrm>
            <a:off x="112025" y="362325"/>
            <a:ext cx="9289200" cy="16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b="1">
                <a:highlight>
                  <a:srgbClr val="F3F3F3"/>
                </a:highlight>
                <a:latin typeface="Montserrat"/>
                <a:ea typeface="Montserrat"/>
                <a:cs typeface="Montserrat"/>
                <a:sym typeface="Montserrat"/>
              </a:rPr>
              <a:t>Significant evolution and adoption of recruitment technology</a:t>
            </a:r>
            <a:endParaRPr sz="3800">
              <a:highlight>
                <a:srgbClr val="F3F3F3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25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highlight>
                  <a:srgbClr val="FFFF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highlight>
                <a:srgbClr val="FFFFFF"/>
              </a:highlight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340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" name="Google Shape;163;p26"/>
          <p:cNvGrpSpPr/>
          <p:nvPr/>
        </p:nvGrpSpPr>
        <p:grpSpPr>
          <a:xfrm rot="-1270679">
            <a:off x="2408198" y="2747761"/>
            <a:ext cx="4327608" cy="1998808"/>
            <a:chOff x="400050" y="658650"/>
            <a:chExt cx="8743950" cy="4038600"/>
          </a:xfrm>
        </p:grpSpPr>
        <p:pic>
          <p:nvPicPr>
            <p:cNvPr id="164" name="Google Shape;164;p2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00050" y="658650"/>
              <a:ext cx="8743950" cy="4038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5" name="Google Shape;165;p2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543779" y="2646175"/>
              <a:ext cx="3037525" cy="9067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6" name="Google Shape;166;p26"/>
          <p:cNvSpPr txBox="1"/>
          <p:nvPr/>
        </p:nvSpPr>
        <p:spPr>
          <a:xfrm>
            <a:off x="446200" y="1020725"/>
            <a:ext cx="73704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highlight>
                  <a:srgbClr val="EFEFEF"/>
                </a:highlight>
                <a:latin typeface="Montserrat"/>
                <a:ea typeface="Montserrat"/>
                <a:cs typeface="Montserrat"/>
                <a:sym typeface="Montserrat"/>
              </a:rPr>
              <a:t>Applying digital marketing techniques</a:t>
            </a:r>
            <a:endParaRPr sz="2200">
              <a:highlight>
                <a:srgbClr val="EFEFEF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" name="Google Shape;167;p26"/>
          <p:cNvSpPr txBox="1"/>
          <p:nvPr/>
        </p:nvSpPr>
        <p:spPr>
          <a:xfrm>
            <a:off x="446200" y="321725"/>
            <a:ext cx="77355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highlight>
                  <a:srgbClr val="EFEFEF"/>
                </a:highlight>
                <a:latin typeface="Montserrat"/>
                <a:ea typeface="Montserrat"/>
                <a:cs typeface="Montserrat"/>
                <a:sym typeface="Montserrat"/>
              </a:rPr>
              <a:t>Adopting more technology</a:t>
            </a:r>
            <a:endParaRPr sz="2200">
              <a:highlight>
                <a:srgbClr val="EFEFEF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" name="Google Shape;168;p26"/>
          <p:cNvSpPr txBox="1"/>
          <p:nvPr/>
        </p:nvSpPr>
        <p:spPr>
          <a:xfrm>
            <a:off x="446200" y="1719425"/>
            <a:ext cx="85245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highlight>
                  <a:srgbClr val="EFEFEF"/>
                </a:highlight>
                <a:latin typeface="Montserrat"/>
                <a:ea typeface="Montserrat"/>
                <a:cs typeface="Montserrat"/>
                <a:sym typeface="Montserrat"/>
              </a:rPr>
              <a:t>Managing the online reputation of our employer brand</a:t>
            </a:r>
            <a:endParaRPr sz="2200">
              <a:highlight>
                <a:srgbClr val="EFEFEF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9" name="Google Shape;169;p26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highlight>
                  <a:srgbClr val="FFFF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highlight>
                <a:srgbClr val="FFFFFF"/>
              </a:highlight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43000" y="-952500"/>
            <a:ext cx="9387004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7"/>
          <p:cNvSpPr txBox="1"/>
          <p:nvPr/>
        </p:nvSpPr>
        <p:spPr>
          <a:xfrm>
            <a:off x="6108250" y="4686300"/>
            <a:ext cx="25908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highlight>
                  <a:srgbClr val="FFFFFF"/>
                </a:highlight>
                <a:latin typeface="Montserrat SemiBold"/>
                <a:ea typeface="Montserrat SemiBold"/>
                <a:cs typeface="Montserrat SemiBold"/>
                <a:sym typeface="Montserrat SemiBold"/>
              </a:rPr>
              <a:t>Scout Talent #seepeoplefirst</a:t>
            </a:r>
            <a:endParaRPr sz="800">
              <a:highlight>
                <a:srgbClr val="FFFFFF"/>
              </a:highlight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Macintosh PowerPoint</Application>
  <PresentationFormat>On-screen Show (16:9)</PresentationFormat>
  <Paragraphs>58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Montserrat ExtraLight</vt:lpstr>
      <vt:lpstr>Montserrat Light</vt:lpstr>
      <vt:lpstr>Montserrat SemiBold</vt:lpstr>
      <vt:lpstr>Trebuchet MS</vt:lpstr>
      <vt:lpstr>Simple Light</vt:lpstr>
      <vt:lpstr>The future of recruitment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Thank you for joining us.</vt:lpstr>
    </vt:vector>
  </TitlesOfParts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2020 Recruitment Insights</dc:title>
  <cp:lastModifiedBy>Microsoft Office User</cp:lastModifiedBy>
  <cp:revision>2</cp:revision>
  <dcterms:modified xsi:type="dcterms:W3CDTF">2020-02-19T03:52:39Z</dcterms:modified>
</cp:coreProperties>
</file>